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81" r:id="rId2"/>
    <p:sldId id="330" r:id="rId3"/>
    <p:sldId id="332" r:id="rId4"/>
    <p:sldId id="334" r:id="rId5"/>
    <p:sldId id="335" r:id="rId6"/>
    <p:sldId id="336" r:id="rId7"/>
    <p:sldId id="333" r:id="rId8"/>
  </p:sldIdLst>
  <p:sldSz cx="9144000" cy="5143500" type="screen16x9"/>
  <p:notesSz cx="6858000" cy="9144000"/>
  <p:custDataLst>
    <p:tags r:id="rId11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95" userDrawn="1">
          <p15:clr>
            <a:srgbClr val="A4A3A4"/>
          </p15:clr>
        </p15:guide>
        <p15:guide id="4" orient="horz" pos="146" userDrawn="1">
          <p15:clr>
            <a:srgbClr val="A4A3A4"/>
          </p15:clr>
        </p15:guide>
        <p15:guide id="6" pos="2880" userDrawn="1">
          <p15:clr>
            <a:srgbClr val="A4A3A4"/>
          </p15:clr>
        </p15:guide>
        <p15:guide id="7" pos="5035" userDrawn="1">
          <p15:clr>
            <a:srgbClr val="A4A3A4"/>
          </p15:clr>
        </p15:guide>
        <p15:guide id="8" orient="horz" pos="1688" userDrawn="1">
          <p15:clr>
            <a:srgbClr val="A4A3A4"/>
          </p15:clr>
        </p15:guide>
        <p15:guide id="9" orient="horz" pos="17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AD47"/>
    <a:srgbClr val="000000"/>
    <a:srgbClr val="1C72DB"/>
    <a:srgbClr val="FFC000"/>
    <a:srgbClr val="FFFF00"/>
    <a:srgbClr val="FF0000"/>
    <a:srgbClr val="FFFFFF"/>
    <a:srgbClr val="C1C3C2"/>
    <a:srgbClr val="29323F"/>
    <a:srgbClr val="3043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–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–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04" autoAdjust="0"/>
    <p:restoredTop sz="95374" autoAdjust="0"/>
  </p:normalViewPr>
  <p:slideViewPr>
    <p:cSldViewPr snapToGrid="0" showGuides="1">
      <p:cViewPr varScale="1">
        <p:scale>
          <a:sx n="163" d="100"/>
          <a:sy n="163" d="100"/>
        </p:scale>
        <p:origin x="592" y="168"/>
      </p:cViewPr>
      <p:guideLst>
        <p:guide pos="295"/>
        <p:guide orient="horz" pos="146"/>
        <p:guide pos="2880"/>
        <p:guide pos="5035"/>
        <p:guide orient="horz" pos="1688"/>
        <p:guide orient="horz" pos="17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9" d="100"/>
          <a:sy n="119" d="100"/>
        </p:scale>
        <p:origin x="768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AD81A70-1D9B-4ED7-ADCA-C95601914E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7CFB844-9CE7-417D-AFB3-8C5938B550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5AA57-C306-4F1A-8AAC-8B4CA625C3E5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C631C0-AA5B-434F-B40D-D1085F003F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039B12-7C19-47D7-B215-D6396F2D90C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69905-CD73-4B5E-AA47-7C501D6A2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679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13533-CA9C-4616-AB97-7E198DB79BF9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847B17-AD01-4D47-BDF4-A133179294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441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808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189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617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5634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5183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593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2D85EC8-1AB7-4FE1-A46A-6F574E5861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0"/>
            <a:ext cx="9141713" cy="51435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B7DE07B-852F-564D-AE20-32B862B78A94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5" name="Picture 13" descr="DarkBlue1024">
              <a:extLst>
                <a:ext uri="{FF2B5EF4-FFF2-40B4-BE49-F238E27FC236}">
                  <a16:creationId xmlns:a16="http://schemas.microsoft.com/office/drawing/2014/main" id="{C2C84323-CA39-C54A-B832-3A643929324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13" descr="DarkBlue1024">
              <a:extLst>
                <a:ext uri="{FF2B5EF4-FFF2-40B4-BE49-F238E27FC236}">
                  <a16:creationId xmlns:a16="http://schemas.microsoft.com/office/drawing/2014/main" id="{ACA2B078-520E-EE4A-8B6B-BBEA7F8598D0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13" descr="DarkBlue1024">
              <a:extLst>
                <a:ext uri="{FF2B5EF4-FFF2-40B4-BE49-F238E27FC236}">
                  <a16:creationId xmlns:a16="http://schemas.microsoft.com/office/drawing/2014/main" id="{61716C81-9C27-5E40-B3FF-BB6FEA183B3A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4950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>
            <a:extLst>
              <a:ext uri="{FF2B5EF4-FFF2-40B4-BE49-F238E27FC236}">
                <a16:creationId xmlns:a16="http://schemas.microsoft.com/office/drawing/2014/main" id="{9B64E34A-AE4A-4C23-A7F0-5AFCAAE2AD02}"/>
              </a:ext>
            </a:extLst>
          </p:cNvPr>
          <p:cNvGrpSpPr/>
          <p:nvPr userDrawn="1"/>
        </p:nvGrpSpPr>
        <p:grpSpPr>
          <a:xfrm>
            <a:off x="247135" y="747537"/>
            <a:ext cx="7745928" cy="45719"/>
            <a:chOff x="247135" y="747537"/>
            <a:chExt cx="7745928" cy="45719"/>
          </a:xfrm>
        </p:grpSpPr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7FA6B98F-1DAD-4719-AD02-7A8245D8D672}"/>
                </a:ext>
              </a:extLst>
            </p:cNvPr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5DDD00DD-2DAD-44AB-A3A3-3F715B6FCB25}"/>
                </a:ext>
              </a:extLst>
            </p:cNvPr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2A263B7-ECB2-D443-A9AD-E194BAF62705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7" name="Picture 13" descr="DarkBlue1024">
              <a:extLst>
                <a:ext uri="{FF2B5EF4-FFF2-40B4-BE49-F238E27FC236}">
                  <a16:creationId xmlns:a16="http://schemas.microsoft.com/office/drawing/2014/main" id="{4850D9E0-439A-454E-80FD-EECFE00D596B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13" descr="DarkBlue1024">
              <a:extLst>
                <a:ext uri="{FF2B5EF4-FFF2-40B4-BE49-F238E27FC236}">
                  <a16:creationId xmlns:a16="http://schemas.microsoft.com/office/drawing/2014/main" id="{C1A3B005-ADBD-4344-B3F7-11978E9C41C1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3" descr="DarkBlue1024">
              <a:extLst>
                <a:ext uri="{FF2B5EF4-FFF2-40B4-BE49-F238E27FC236}">
                  <a16:creationId xmlns:a16="http://schemas.microsoft.com/office/drawing/2014/main" id="{2C2B7898-2844-A648-8EB8-02FBFB2D699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634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>
            <a:extLst>
              <a:ext uri="{FF2B5EF4-FFF2-40B4-BE49-F238E27FC236}">
                <a16:creationId xmlns:a16="http://schemas.microsoft.com/office/drawing/2014/main" id="{9B64E34A-AE4A-4C23-A7F0-5AFCAAE2AD02}"/>
              </a:ext>
            </a:extLst>
          </p:cNvPr>
          <p:cNvGrpSpPr/>
          <p:nvPr userDrawn="1"/>
        </p:nvGrpSpPr>
        <p:grpSpPr>
          <a:xfrm>
            <a:off x="247135" y="747537"/>
            <a:ext cx="7745928" cy="45719"/>
            <a:chOff x="247135" y="747537"/>
            <a:chExt cx="7745928" cy="45719"/>
          </a:xfrm>
        </p:grpSpPr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7FA6B98F-1DAD-4719-AD02-7A8245D8D672}"/>
                </a:ext>
              </a:extLst>
            </p:cNvPr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5DDD00DD-2DAD-44AB-A3A3-3F715B6FCB25}"/>
                </a:ext>
              </a:extLst>
            </p:cNvPr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Picture Placeholder 7">
            <a:extLst>
              <a:ext uri="{FF2B5EF4-FFF2-40B4-BE49-F238E27FC236}">
                <a16:creationId xmlns:a16="http://schemas.microsoft.com/office/drawing/2014/main" id="{F7944363-AB73-4CA9-85C2-7E531FBDE8C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47135" y="1317984"/>
            <a:ext cx="2676065" cy="15153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57" name="Picture Placeholder 7">
            <a:extLst>
              <a:ext uri="{FF2B5EF4-FFF2-40B4-BE49-F238E27FC236}">
                <a16:creationId xmlns:a16="http://schemas.microsoft.com/office/drawing/2014/main" id="{EA5BFDE1-28A0-4709-BD16-3B5B680525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37386" y="1309339"/>
            <a:ext cx="2676065" cy="15153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58" name="Picture Placeholder 7">
            <a:extLst>
              <a:ext uri="{FF2B5EF4-FFF2-40B4-BE49-F238E27FC236}">
                <a16:creationId xmlns:a16="http://schemas.microsoft.com/office/drawing/2014/main" id="{77E3D78E-48CD-45A4-A9CC-CCC38B4FB1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27637" y="1323204"/>
            <a:ext cx="2676065" cy="15153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7197847-7979-264D-8CA3-F248DA4ACE17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10" name="Picture 13" descr="DarkBlue1024">
              <a:extLst>
                <a:ext uri="{FF2B5EF4-FFF2-40B4-BE49-F238E27FC236}">
                  <a16:creationId xmlns:a16="http://schemas.microsoft.com/office/drawing/2014/main" id="{8CA6D11C-C09F-2842-9939-43294A03A6F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3" descr="DarkBlue1024">
              <a:extLst>
                <a:ext uri="{FF2B5EF4-FFF2-40B4-BE49-F238E27FC236}">
                  <a16:creationId xmlns:a16="http://schemas.microsoft.com/office/drawing/2014/main" id="{B304E647-4C71-3446-A2F2-39B9550B869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13" descr="DarkBlue1024">
              <a:extLst>
                <a:ext uri="{FF2B5EF4-FFF2-40B4-BE49-F238E27FC236}">
                  <a16:creationId xmlns:a16="http://schemas.microsoft.com/office/drawing/2014/main" id="{C29D7821-66F8-DA41-8E4C-944E192147F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5082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01EF1A7-E3F9-964B-B8C7-D07603176E56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3" name="Picture 13" descr="DarkBlue1024">
              <a:extLst>
                <a:ext uri="{FF2B5EF4-FFF2-40B4-BE49-F238E27FC236}">
                  <a16:creationId xmlns:a16="http://schemas.microsoft.com/office/drawing/2014/main" id="{B011902D-C7AB-EC45-B4EE-05A42DBDF20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" name="Picture 13" descr="DarkBlue1024">
              <a:extLst>
                <a:ext uri="{FF2B5EF4-FFF2-40B4-BE49-F238E27FC236}">
                  <a16:creationId xmlns:a16="http://schemas.microsoft.com/office/drawing/2014/main" id="{52D506C4-51C7-2446-B92C-CA497AC85A38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Picture 13" descr="DarkBlue1024">
              <a:extLst>
                <a:ext uri="{FF2B5EF4-FFF2-40B4-BE49-F238E27FC236}">
                  <a16:creationId xmlns:a16="http://schemas.microsoft.com/office/drawing/2014/main" id="{06FD19F7-F40A-F049-B2B8-2A471D33E638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4568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8D9585C-D1F0-A445-8E21-2FC244186B44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9" name="Picture 13" descr="DarkBlue1024">
              <a:extLst>
                <a:ext uri="{FF2B5EF4-FFF2-40B4-BE49-F238E27FC236}">
                  <a16:creationId xmlns:a16="http://schemas.microsoft.com/office/drawing/2014/main" id="{9854A647-FA1A-2D43-9113-698D29A2E284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 descr="DarkBlue1024">
              <a:extLst>
                <a:ext uri="{FF2B5EF4-FFF2-40B4-BE49-F238E27FC236}">
                  <a16:creationId xmlns:a16="http://schemas.microsoft.com/office/drawing/2014/main" id="{F95F580C-784D-2148-9010-308FE0DFAFF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3" descr="DarkBlue1024">
              <a:extLst>
                <a:ext uri="{FF2B5EF4-FFF2-40B4-BE49-F238E27FC236}">
                  <a16:creationId xmlns:a16="http://schemas.microsoft.com/office/drawing/2014/main" id="{BC0B1E0A-6A98-E94B-8BB8-D3EA7246A5B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458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359D488-1A03-FB49-B3A6-293C42DB81C3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9" name="Picture 13" descr="DarkBlue1024">
              <a:extLst>
                <a:ext uri="{FF2B5EF4-FFF2-40B4-BE49-F238E27FC236}">
                  <a16:creationId xmlns:a16="http://schemas.microsoft.com/office/drawing/2014/main" id="{DD9265B0-1231-7F44-94C5-A2D2048CCF6B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 descr="DarkBlue1024">
              <a:extLst>
                <a:ext uri="{FF2B5EF4-FFF2-40B4-BE49-F238E27FC236}">
                  <a16:creationId xmlns:a16="http://schemas.microsoft.com/office/drawing/2014/main" id="{8AD2DFE0-CC0A-5747-95EE-01619286021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3" descr="DarkBlue1024">
              <a:extLst>
                <a:ext uri="{FF2B5EF4-FFF2-40B4-BE49-F238E27FC236}">
                  <a16:creationId xmlns:a16="http://schemas.microsoft.com/office/drawing/2014/main" id="{6400886E-1B07-F94C-8BBD-65EFF4FF6D04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5646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1A33F06-098B-7A4C-AB08-F445B7D3362A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8" name="Picture 13" descr="DarkBlue1024">
              <a:extLst>
                <a:ext uri="{FF2B5EF4-FFF2-40B4-BE49-F238E27FC236}">
                  <a16:creationId xmlns:a16="http://schemas.microsoft.com/office/drawing/2014/main" id="{20CC27B9-09E4-D142-893A-73B1C1DC896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3" descr="DarkBlue1024">
              <a:extLst>
                <a:ext uri="{FF2B5EF4-FFF2-40B4-BE49-F238E27FC236}">
                  <a16:creationId xmlns:a16="http://schemas.microsoft.com/office/drawing/2014/main" id="{C77B25F7-6FBB-F749-ACE2-06BCE546EC1A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 descr="DarkBlue1024">
              <a:extLst>
                <a:ext uri="{FF2B5EF4-FFF2-40B4-BE49-F238E27FC236}">
                  <a16:creationId xmlns:a16="http://schemas.microsoft.com/office/drawing/2014/main" id="{47B469B0-DB37-6248-A509-820425400786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366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88AE6A5-331D-DE42-8AE7-A7232AE985C1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8" name="Picture 13" descr="DarkBlue1024">
              <a:extLst>
                <a:ext uri="{FF2B5EF4-FFF2-40B4-BE49-F238E27FC236}">
                  <a16:creationId xmlns:a16="http://schemas.microsoft.com/office/drawing/2014/main" id="{C49EDE94-4EA7-4D40-81C2-8802B96B9180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3" descr="DarkBlue1024">
              <a:extLst>
                <a:ext uri="{FF2B5EF4-FFF2-40B4-BE49-F238E27FC236}">
                  <a16:creationId xmlns:a16="http://schemas.microsoft.com/office/drawing/2014/main" id="{0F9DDB85-8BF0-0B4C-9923-65171FA009C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 descr="DarkBlue1024">
              <a:extLst>
                <a:ext uri="{FF2B5EF4-FFF2-40B4-BE49-F238E27FC236}">
                  <a16:creationId xmlns:a16="http://schemas.microsoft.com/office/drawing/2014/main" id="{0DBBB703-7B1D-0F48-94D4-721A100896E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5555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9989D-4831-4E99-B76E-9A53CB0F3A88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004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7" r:id="rId3"/>
    <p:sldLayoutId id="2147483667" r:id="rId4"/>
    <p:sldLayoutId id="2147483668" r:id="rId5"/>
    <p:sldLayoutId id="2147483669" r:id="rId6"/>
    <p:sldLayoutId id="2147483670" r:id="rId7"/>
    <p:sldLayoutId id="2147483671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www.google.com/url?sa=i&amp;url=https%3A%2F%2Freviews.financesonline.com%2Fp%2Fxcode-ide%2F&amp;psig=AOvVaw0w9TznwpINqsRek_nih8KY&amp;ust=1579924331235000&amp;source=images&amp;cd=vfe&amp;ved=0CAIQjRxqFwoTCICA1faqm-cCFQAAAAAdAAAAABAD" TargetMode="External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8E9D7F5-3868-4E42-AA53-801CFDA8F185}"/>
              </a:ext>
            </a:extLst>
          </p:cNvPr>
          <p:cNvSpPr/>
          <p:nvPr/>
        </p:nvSpPr>
        <p:spPr>
          <a:xfrm>
            <a:off x="0" y="1237102"/>
            <a:ext cx="9144000" cy="28088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073F305-8FC8-D545-9074-96D3EF3F06A5}"/>
              </a:ext>
            </a:extLst>
          </p:cNvPr>
          <p:cNvGrpSpPr/>
          <p:nvPr/>
        </p:nvGrpSpPr>
        <p:grpSpPr>
          <a:xfrm>
            <a:off x="516522" y="3032190"/>
            <a:ext cx="5583498" cy="421413"/>
            <a:chOff x="1780251" y="3200151"/>
            <a:chExt cx="5583498" cy="421413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AC9A0686-7B29-4038-9658-1C51DF2E9691}"/>
                </a:ext>
              </a:extLst>
            </p:cNvPr>
            <p:cNvSpPr/>
            <p:nvPr/>
          </p:nvSpPr>
          <p:spPr>
            <a:xfrm>
              <a:off x="1780251" y="3221454"/>
              <a:ext cx="558349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en-US" altLang="zh-CN" sz="2000" dirty="0">
                  <a:solidFill>
                    <a:schemeClr val="bg1"/>
                  </a:solidFill>
                  <a:latin typeface="Avenir Next" panose="020B0503020202020204" pitchFamily="34" charset="0"/>
                </a:rPr>
                <a:t>Team 4 : Patrick Wu, Yinrui Hu</a:t>
              </a: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81458E36-A01D-4018-A2FF-8CC27BED20FF}"/>
                </a:ext>
              </a:extLst>
            </p:cNvPr>
            <p:cNvCxnSpPr>
              <a:cxnSpLocks/>
            </p:cNvCxnSpPr>
            <p:nvPr/>
          </p:nvCxnSpPr>
          <p:spPr>
            <a:xfrm>
              <a:off x="2392704" y="3200151"/>
              <a:ext cx="4358592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Image result for x5gon png">
            <a:extLst>
              <a:ext uri="{FF2B5EF4-FFF2-40B4-BE49-F238E27FC236}">
                <a16:creationId xmlns:a16="http://schemas.microsoft.com/office/drawing/2014/main" id="{E8A6FF62-D945-4CA0-90C7-655968CE7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975" y="1836254"/>
            <a:ext cx="4358592" cy="1018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6E1138-929E-EF46-A5B8-7B37C54B97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889"/>
          <a:stretch/>
        </p:blipFill>
        <p:spPr>
          <a:xfrm>
            <a:off x="5730875" y="0"/>
            <a:ext cx="2896603" cy="499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22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53ABFB0-4730-2740-AB38-2AAEFB3FE0CA}"/>
              </a:ext>
            </a:extLst>
          </p:cNvPr>
          <p:cNvGrpSpPr/>
          <p:nvPr/>
        </p:nvGrpSpPr>
        <p:grpSpPr>
          <a:xfrm>
            <a:off x="392633" y="861692"/>
            <a:ext cx="3347693" cy="3947844"/>
            <a:chOff x="79347" y="952692"/>
            <a:chExt cx="3347693" cy="3947844"/>
          </a:xfrm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B91D9C93-7A59-4F37-9231-F0489CD95560}"/>
                </a:ext>
              </a:extLst>
            </p:cNvPr>
            <p:cNvSpPr/>
            <p:nvPr/>
          </p:nvSpPr>
          <p:spPr>
            <a:xfrm>
              <a:off x="79347" y="1217622"/>
              <a:ext cx="3347693" cy="3682914"/>
            </a:xfrm>
            <a:prstGeom prst="roundRect">
              <a:avLst>
                <a:gd name="adj" fmla="val 1063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8EC7DBCF-B96B-443B-8A42-30294F2E7B3B}"/>
                </a:ext>
              </a:extLst>
            </p:cNvPr>
            <p:cNvSpPr/>
            <p:nvPr/>
          </p:nvSpPr>
          <p:spPr>
            <a:xfrm>
              <a:off x="473502" y="952692"/>
              <a:ext cx="895350" cy="8953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016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39CF177F-B61F-4778-9750-BFAA05C7EC1E}"/>
                </a:ext>
              </a:extLst>
            </p:cNvPr>
            <p:cNvSpPr/>
            <p:nvPr/>
          </p:nvSpPr>
          <p:spPr bwMode="auto">
            <a:xfrm>
              <a:off x="1183735" y="1294931"/>
              <a:ext cx="202398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100" dirty="0">
                  <a:solidFill>
                    <a:schemeClr val="bg1"/>
                  </a:solidFill>
                  <a:latin typeface="Avenir Next" panose="020B0503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Abstract</a:t>
              </a:r>
              <a:endParaRPr lang="zh-CN" altLang="en-US" sz="2000" kern="100" dirty="0">
                <a:solidFill>
                  <a:schemeClr val="bg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0E8A509-052F-483A-B0B3-F3C9C60DB112}"/>
                </a:ext>
              </a:extLst>
            </p:cNvPr>
            <p:cNvSpPr/>
            <p:nvPr/>
          </p:nvSpPr>
          <p:spPr>
            <a:xfrm>
              <a:off x="197750" y="1807382"/>
              <a:ext cx="3179693" cy="30931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500" b="1" dirty="0">
                  <a:solidFill>
                    <a:schemeClr val="bg1"/>
                  </a:solidFill>
                </a:rPr>
                <a:t>X5GON</a:t>
              </a:r>
              <a:r>
                <a:rPr lang="en-GB" sz="1500" dirty="0">
                  <a:solidFill>
                    <a:schemeClr val="bg1"/>
                  </a:solidFill>
                </a:rPr>
                <a:t> is an industrial leading Open Education Resource Provider. In this project, we worked with the UCL X5GON research team to deliver a mobile application that a Mobile Application that provides users with an authentic and mobile-friendly X5GON experience and learning materials catered for their needs.</a:t>
              </a:r>
            </a:p>
            <a:p>
              <a:r>
                <a:rPr lang="en-GB" sz="1500" dirty="0">
                  <a:solidFill>
                    <a:schemeClr val="bg1"/>
                  </a:solidFill>
                </a:rPr>
                <a:t>With this project, the X5Learn system would be able to attract more users from the mobile platform, and enable them to learn anything anywhere.</a:t>
              </a:r>
            </a:p>
          </p:txBody>
        </p:sp>
        <p:grpSp>
          <p:nvGrpSpPr>
            <p:cNvPr id="45" name="Group 38">
              <a:extLst>
                <a:ext uri="{FF2B5EF4-FFF2-40B4-BE49-F238E27FC236}">
                  <a16:creationId xmlns:a16="http://schemas.microsoft.com/office/drawing/2014/main" id="{DCAB10D0-ECCD-4ABB-9B38-1A7C2AFC5FC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59266" y="1217622"/>
              <a:ext cx="323822" cy="369332"/>
              <a:chOff x="1643" y="2607"/>
              <a:chExt cx="370" cy="422"/>
            </a:xfrm>
            <a:solidFill>
              <a:schemeClr val="bg2">
                <a:lumMod val="10000"/>
              </a:schemeClr>
            </a:solidFill>
          </p:grpSpPr>
          <p:sp>
            <p:nvSpPr>
              <p:cNvPr id="46" name="Freeform 39">
                <a:extLst>
                  <a:ext uri="{FF2B5EF4-FFF2-40B4-BE49-F238E27FC236}">
                    <a16:creationId xmlns:a16="http://schemas.microsoft.com/office/drawing/2014/main" id="{719D7FEC-FD5E-43A8-9E77-53FAAEACB7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643" y="2607"/>
                <a:ext cx="370" cy="422"/>
              </a:xfrm>
              <a:custGeom>
                <a:avLst/>
                <a:gdLst>
                  <a:gd name="T0" fmla="*/ 627 w 639"/>
                  <a:gd name="T1" fmla="*/ 707 h 730"/>
                  <a:gd name="T2" fmla="*/ 615 w 639"/>
                  <a:gd name="T3" fmla="*/ 707 h 730"/>
                  <a:gd name="T4" fmla="*/ 615 w 639"/>
                  <a:gd name="T5" fmla="*/ 615 h 730"/>
                  <a:gd name="T6" fmla="*/ 638 w 639"/>
                  <a:gd name="T7" fmla="*/ 593 h 730"/>
                  <a:gd name="T8" fmla="*/ 638 w 639"/>
                  <a:gd name="T9" fmla="*/ 46 h 730"/>
                  <a:gd name="T10" fmla="*/ 593 w 639"/>
                  <a:gd name="T11" fmla="*/ 0 h 730"/>
                  <a:gd name="T12" fmla="*/ 45 w 639"/>
                  <a:gd name="T13" fmla="*/ 0 h 730"/>
                  <a:gd name="T14" fmla="*/ 0 w 639"/>
                  <a:gd name="T15" fmla="*/ 46 h 730"/>
                  <a:gd name="T16" fmla="*/ 0 w 639"/>
                  <a:gd name="T17" fmla="*/ 661 h 730"/>
                  <a:gd name="T18" fmla="*/ 68 w 639"/>
                  <a:gd name="T19" fmla="*/ 730 h 730"/>
                  <a:gd name="T20" fmla="*/ 627 w 639"/>
                  <a:gd name="T21" fmla="*/ 730 h 730"/>
                  <a:gd name="T22" fmla="*/ 639 w 639"/>
                  <a:gd name="T23" fmla="*/ 718 h 730"/>
                  <a:gd name="T24" fmla="*/ 627 w 639"/>
                  <a:gd name="T25" fmla="*/ 707 h 730"/>
                  <a:gd name="T26" fmla="*/ 33 w 639"/>
                  <a:gd name="T27" fmla="*/ 56 h 730"/>
                  <a:gd name="T28" fmla="*/ 33 w 639"/>
                  <a:gd name="T29" fmla="*/ 56 h 730"/>
                  <a:gd name="T30" fmla="*/ 56 w 639"/>
                  <a:gd name="T31" fmla="*/ 33 h 730"/>
                  <a:gd name="T32" fmla="*/ 91 w 639"/>
                  <a:gd name="T33" fmla="*/ 33 h 730"/>
                  <a:gd name="T34" fmla="*/ 91 w 639"/>
                  <a:gd name="T35" fmla="*/ 582 h 730"/>
                  <a:gd name="T36" fmla="*/ 68 w 639"/>
                  <a:gd name="T37" fmla="*/ 582 h 730"/>
                  <a:gd name="T38" fmla="*/ 33 w 639"/>
                  <a:gd name="T39" fmla="*/ 592 h 730"/>
                  <a:gd name="T40" fmla="*/ 33 w 639"/>
                  <a:gd name="T41" fmla="*/ 56 h 730"/>
                  <a:gd name="T42" fmla="*/ 582 w 639"/>
                  <a:gd name="T43" fmla="*/ 697 h 730"/>
                  <a:gd name="T44" fmla="*/ 68 w 639"/>
                  <a:gd name="T45" fmla="*/ 697 h 730"/>
                  <a:gd name="T46" fmla="*/ 31 w 639"/>
                  <a:gd name="T47" fmla="*/ 656 h 730"/>
                  <a:gd name="T48" fmla="*/ 68 w 639"/>
                  <a:gd name="T49" fmla="*/ 616 h 730"/>
                  <a:gd name="T50" fmla="*/ 582 w 639"/>
                  <a:gd name="T51" fmla="*/ 616 h 730"/>
                  <a:gd name="T52" fmla="*/ 582 w 639"/>
                  <a:gd name="T53" fmla="*/ 697 h 730"/>
                  <a:gd name="T54" fmla="*/ 605 w 639"/>
                  <a:gd name="T55" fmla="*/ 582 h 730"/>
                  <a:gd name="T56" fmla="*/ 125 w 639"/>
                  <a:gd name="T57" fmla="*/ 582 h 730"/>
                  <a:gd name="T58" fmla="*/ 125 w 639"/>
                  <a:gd name="T59" fmla="*/ 33 h 730"/>
                  <a:gd name="T60" fmla="*/ 582 w 639"/>
                  <a:gd name="T61" fmla="*/ 33 h 730"/>
                  <a:gd name="T62" fmla="*/ 605 w 639"/>
                  <a:gd name="T63" fmla="*/ 56 h 730"/>
                  <a:gd name="T64" fmla="*/ 605 w 639"/>
                  <a:gd name="T65" fmla="*/ 58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39" h="730">
                    <a:moveTo>
                      <a:pt x="627" y="707"/>
                    </a:moveTo>
                    <a:cubicBezTo>
                      <a:pt x="615" y="707"/>
                      <a:pt x="615" y="707"/>
                      <a:pt x="615" y="707"/>
                    </a:cubicBezTo>
                    <a:cubicBezTo>
                      <a:pt x="615" y="615"/>
                      <a:pt x="615" y="615"/>
                      <a:pt x="615" y="615"/>
                    </a:cubicBezTo>
                    <a:cubicBezTo>
                      <a:pt x="628" y="616"/>
                      <a:pt x="638" y="605"/>
                      <a:pt x="638" y="593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8" y="21"/>
                      <a:pt x="618" y="0"/>
                      <a:pt x="593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20" y="0"/>
                      <a:pt x="0" y="21"/>
                      <a:pt x="0" y="46"/>
                    </a:cubicBezTo>
                    <a:cubicBezTo>
                      <a:pt x="0" y="661"/>
                      <a:pt x="0" y="661"/>
                      <a:pt x="0" y="661"/>
                    </a:cubicBezTo>
                    <a:cubicBezTo>
                      <a:pt x="0" y="699"/>
                      <a:pt x="31" y="730"/>
                      <a:pt x="68" y="730"/>
                    </a:cubicBezTo>
                    <a:cubicBezTo>
                      <a:pt x="627" y="730"/>
                      <a:pt x="627" y="730"/>
                      <a:pt x="627" y="730"/>
                    </a:cubicBezTo>
                    <a:cubicBezTo>
                      <a:pt x="633" y="730"/>
                      <a:pt x="639" y="725"/>
                      <a:pt x="639" y="718"/>
                    </a:cubicBezTo>
                    <a:cubicBezTo>
                      <a:pt x="639" y="712"/>
                      <a:pt x="633" y="707"/>
                      <a:pt x="627" y="707"/>
                    </a:cubicBezTo>
                    <a:close/>
                    <a:moveTo>
                      <a:pt x="33" y="56"/>
                    </a:moveTo>
                    <a:cubicBezTo>
                      <a:pt x="33" y="56"/>
                      <a:pt x="33" y="56"/>
                      <a:pt x="33" y="56"/>
                    </a:cubicBezTo>
                    <a:cubicBezTo>
                      <a:pt x="33" y="44"/>
                      <a:pt x="44" y="33"/>
                      <a:pt x="56" y="33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582"/>
                      <a:pt x="91" y="582"/>
                      <a:pt x="91" y="582"/>
                    </a:cubicBezTo>
                    <a:cubicBezTo>
                      <a:pt x="68" y="582"/>
                      <a:pt x="68" y="582"/>
                      <a:pt x="68" y="582"/>
                    </a:cubicBezTo>
                    <a:cubicBezTo>
                      <a:pt x="51" y="582"/>
                      <a:pt x="47" y="582"/>
                      <a:pt x="33" y="592"/>
                    </a:cubicBezTo>
                    <a:lnTo>
                      <a:pt x="33" y="56"/>
                    </a:lnTo>
                    <a:close/>
                    <a:moveTo>
                      <a:pt x="582" y="697"/>
                    </a:moveTo>
                    <a:cubicBezTo>
                      <a:pt x="68" y="697"/>
                      <a:pt x="68" y="697"/>
                      <a:pt x="68" y="697"/>
                    </a:cubicBezTo>
                    <a:cubicBezTo>
                      <a:pt x="43" y="697"/>
                      <a:pt x="31" y="681"/>
                      <a:pt x="31" y="656"/>
                    </a:cubicBezTo>
                    <a:cubicBezTo>
                      <a:pt x="31" y="631"/>
                      <a:pt x="43" y="616"/>
                      <a:pt x="68" y="616"/>
                    </a:cubicBezTo>
                    <a:cubicBezTo>
                      <a:pt x="582" y="616"/>
                      <a:pt x="582" y="616"/>
                      <a:pt x="582" y="616"/>
                    </a:cubicBezTo>
                    <a:lnTo>
                      <a:pt x="582" y="697"/>
                    </a:lnTo>
                    <a:close/>
                    <a:moveTo>
                      <a:pt x="605" y="582"/>
                    </a:moveTo>
                    <a:cubicBezTo>
                      <a:pt x="125" y="582"/>
                      <a:pt x="125" y="582"/>
                      <a:pt x="125" y="582"/>
                    </a:cubicBezTo>
                    <a:cubicBezTo>
                      <a:pt x="125" y="33"/>
                      <a:pt x="125" y="33"/>
                      <a:pt x="125" y="33"/>
                    </a:cubicBezTo>
                    <a:cubicBezTo>
                      <a:pt x="582" y="33"/>
                      <a:pt x="582" y="33"/>
                      <a:pt x="582" y="33"/>
                    </a:cubicBezTo>
                    <a:cubicBezTo>
                      <a:pt x="595" y="33"/>
                      <a:pt x="605" y="44"/>
                      <a:pt x="605" y="56"/>
                    </a:cubicBezTo>
                    <a:lnTo>
                      <a:pt x="605" y="5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40">
                <a:extLst>
                  <a:ext uri="{FF2B5EF4-FFF2-40B4-BE49-F238E27FC236}">
                    <a16:creationId xmlns:a16="http://schemas.microsoft.com/office/drawing/2014/main" id="{6A933664-58D7-487A-A308-03556B74F1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8" y="2775"/>
                <a:ext cx="139" cy="15"/>
              </a:xfrm>
              <a:custGeom>
                <a:avLst/>
                <a:gdLst>
                  <a:gd name="T0" fmla="*/ 228 w 240"/>
                  <a:gd name="T1" fmla="*/ 0 h 25"/>
                  <a:gd name="T2" fmla="*/ 12 w 240"/>
                  <a:gd name="T3" fmla="*/ 0 h 25"/>
                  <a:gd name="T4" fmla="*/ 0 w 240"/>
                  <a:gd name="T5" fmla="*/ 12 h 25"/>
                  <a:gd name="T6" fmla="*/ 12 w 240"/>
                  <a:gd name="T7" fmla="*/ 25 h 25"/>
                  <a:gd name="T8" fmla="*/ 228 w 240"/>
                  <a:gd name="T9" fmla="*/ 25 h 25"/>
                  <a:gd name="T10" fmla="*/ 240 w 240"/>
                  <a:gd name="T11" fmla="*/ 12 h 25"/>
                  <a:gd name="T12" fmla="*/ 228 w 240"/>
                  <a:gd name="T13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0" h="25">
                    <a:moveTo>
                      <a:pt x="228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20"/>
                      <a:pt x="5" y="25"/>
                      <a:pt x="12" y="25"/>
                    </a:cubicBezTo>
                    <a:cubicBezTo>
                      <a:pt x="228" y="25"/>
                      <a:pt x="228" y="25"/>
                      <a:pt x="228" y="25"/>
                    </a:cubicBezTo>
                    <a:cubicBezTo>
                      <a:pt x="234" y="25"/>
                      <a:pt x="240" y="20"/>
                      <a:pt x="240" y="12"/>
                    </a:cubicBezTo>
                    <a:cubicBezTo>
                      <a:pt x="240" y="5"/>
                      <a:pt x="234" y="0"/>
                      <a:pt x="2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41">
                <a:extLst>
                  <a:ext uri="{FF2B5EF4-FFF2-40B4-BE49-F238E27FC236}">
                    <a16:creationId xmlns:a16="http://schemas.microsoft.com/office/drawing/2014/main" id="{3D8EA5D1-80C0-43AF-83E5-5EDCD62041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8" y="2735"/>
                <a:ext cx="185" cy="15"/>
              </a:xfrm>
              <a:custGeom>
                <a:avLst/>
                <a:gdLst>
                  <a:gd name="T0" fmla="*/ 308 w 320"/>
                  <a:gd name="T1" fmla="*/ 0 h 26"/>
                  <a:gd name="T2" fmla="*/ 12 w 320"/>
                  <a:gd name="T3" fmla="*/ 0 h 26"/>
                  <a:gd name="T4" fmla="*/ 0 w 320"/>
                  <a:gd name="T5" fmla="*/ 13 h 26"/>
                  <a:gd name="T6" fmla="*/ 12 w 320"/>
                  <a:gd name="T7" fmla="*/ 26 h 26"/>
                  <a:gd name="T8" fmla="*/ 308 w 320"/>
                  <a:gd name="T9" fmla="*/ 26 h 26"/>
                  <a:gd name="T10" fmla="*/ 320 w 320"/>
                  <a:gd name="T11" fmla="*/ 13 h 26"/>
                  <a:gd name="T12" fmla="*/ 308 w 320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0" h="26">
                    <a:moveTo>
                      <a:pt x="308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3"/>
                    </a:cubicBezTo>
                    <a:cubicBezTo>
                      <a:pt x="0" y="20"/>
                      <a:pt x="5" y="26"/>
                      <a:pt x="12" y="26"/>
                    </a:cubicBezTo>
                    <a:cubicBezTo>
                      <a:pt x="308" y="26"/>
                      <a:pt x="308" y="26"/>
                      <a:pt x="308" y="26"/>
                    </a:cubicBezTo>
                    <a:cubicBezTo>
                      <a:pt x="314" y="26"/>
                      <a:pt x="320" y="20"/>
                      <a:pt x="320" y="13"/>
                    </a:cubicBezTo>
                    <a:cubicBezTo>
                      <a:pt x="320" y="6"/>
                      <a:pt x="314" y="0"/>
                      <a:pt x="30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42">
                <a:extLst>
                  <a:ext uri="{FF2B5EF4-FFF2-40B4-BE49-F238E27FC236}">
                    <a16:creationId xmlns:a16="http://schemas.microsoft.com/office/drawing/2014/main" id="{1DB46545-D36E-469F-B9B1-01EEB7BA6E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8" y="2696"/>
                <a:ext cx="93" cy="14"/>
              </a:xfrm>
              <a:custGeom>
                <a:avLst/>
                <a:gdLst>
                  <a:gd name="T0" fmla="*/ 12 w 160"/>
                  <a:gd name="T1" fmla="*/ 25 h 25"/>
                  <a:gd name="T2" fmla="*/ 148 w 160"/>
                  <a:gd name="T3" fmla="*/ 25 h 25"/>
                  <a:gd name="T4" fmla="*/ 160 w 160"/>
                  <a:gd name="T5" fmla="*/ 13 h 25"/>
                  <a:gd name="T6" fmla="*/ 148 w 160"/>
                  <a:gd name="T7" fmla="*/ 0 h 25"/>
                  <a:gd name="T8" fmla="*/ 12 w 160"/>
                  <a:gd name="T9" fmla="*/ 0 h 25"/>
                  <a:gd name="T10" fmla="*/ 0 w 160"/>
                  <a:gd name="T11" fmla="*/ 13 h 25"/>
                  <a:gd name="T12" fmla="*/ 12 w 160"/>
                  <a:gd name="T1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0" h="25">
                    <a:moveTo>
                      <a:pt x="12" y="25"/>
                    </a:moveTo>
                    <a:cubicBezTo>
                      <a:pt x="148" y="25"/>
                      <a:pt x="148" y="25"/>
                      <a:pt x="148" y="25"/>
                    </a:cubicBezTo>
                    <a:cubicBezTo>
                      <a:pt x="155" y="25"/>
                      <a:pt x="160" y="19"/>
                      <a:pt x="160" y="13"/>
                    </a:cubicBezTo>
                    <a:cubicBezTo>
                      <a:pt x="160" y="6"/>
                      <a:pt x="155" y="0"/>
                      <a:pt x="14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3"/>
                    </a:cubicBezTo>
                    <a:cubicBezTo>
                      <a:pt x="0" y="19"/>
                      <a:pt x="5" y="25"/>
                      <a:pt x="12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B02A46D-6A9A-1143-B13A-1B64382914B8}"/>
              </a:ext>
            </a:extLst>
          </p:cNvPr>
          <p:cNvGrpSpPr/>
          <p:nvPr/>
        </p:nvGrpSpPr>
        <p:grpSpPr>
          <a:xfrm>
            <a:off x="3978547" y="924893"/>
            <a:ext cx="3557520" cy="3884643"/>
            <a:chOff x="3704586" y="863915"/>
            <a:chExt cx="3557520" cy="3884643"/>
          </a:xfrm>
        </p:grpSpPr>
        <p:sp>
          <p:nvSpPr>
            <p:cNvPr id="52" name="矩形: 圆角 1">
              <a:extLst>
                <a:ext uri="{FF2B5EF4-FFF2-40B4-BE49-F238E27FC236}">
                  <a16:creationId xmlns:a16="http://schemas.microsoft.com/office/drawing/2014/main" id="{4CDE05D8-F44D-3540-B20F-94A55A5FA573}"/>
                </a:ext>
              </a:extLst>
            </p:cNvPr>
            <p:cNvSpPr/>
            <p:nvPr/>
          </p:nvSpPr>
          <p:spPr>
            <a:xfrm>
              <a:off x="3704586" y="1128845"/>
              <a:ext cx="3557520" cy="3619713"/>
            </a:xfrm>
            <a:prstGeom prst="roundRect">
              <a:avLst>
                <a:gd name="adj" fmla="val 1063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3" name="椭圆 2">
              <a:extLst>
                <a:ext uri="{FF2B5EF4-FFF2-40B4-BE49-F238E27FC236}">
                  <a16:creationId xmlns:a16="http://schemas.microsoft.com/office/drawing/2014/main" id="{B616DA61-EC1D-054D-B96D-9C84BD1D04F7}"/>
                </a:ext>
              </a:extLst>
            </p:cNvPr>
            <p:cNvSpPr/>
            <p:nvPr/>
          </p:nvSpPr>
          <p:spPr>
            <a:xfrm>
              <a:off x="4098741" y="863915"/>
              <a:ext cx="895350" cy="8953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016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54" name="矩形 12">
              <a:extLst>
                <a:ext uri="{FF2B5EF4-FFF2-40B4-BE49-F238E27FC236}">
                  <a16:creationId xmlns:a16="http://schemas.microsoft.com/office/drawing/2014/main" id="{49857441-D9EA-5042-B6D2-657E00575515}"/>
                </a:ext>
              </a:extLst>
            </p:cNvPr>
            <p:cNvSpPr/>
            <p:nvPr/>
          </p:nvSpPr>
          <p:spPr bwMode="auto">
            <a:xfrm>
              <a:off x="4949910" y="1189120"/>
              <a:ext cx="19707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GB" altLang="zh-CN" sz="2000" kern="100" dirty="0">
                  <a:solidFill>
                    <a:schemeClr val="bg1"/>
                  </a:solidFill>
                  <a:latin typeface="Avenir Next" panose="020B0503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Technology</a:t>
              </a:r>
              <a:endParaRPr lang="zh-CN" altLang="en-US" sz="2000" kern="100" dirty="0">
                <a:solidFill>
                  <a:schemeClr val="bg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5" name="矩形 22">
              <a:extLst>
                <a:ext uri="{FF2B5EF4-FFF2-40B4-BE49-F238E27FC236}">
                  <a16:creationId xmlns:a16="http://schemas.microsoft.com/office/drawing/2014/main" id="{F5E41B37-A84A-7D47-9C77-DDE4ABC70A17}"/>
                </a:ext>
              </a:extLst>
            </p:cNvPr>
            <p:cNvSpPr/>
            <p:nvPr/>
          </p:nvSpPr>
          <p:spPr>
            <a:xfrm>
              <a:off x="3832444" y="1592588"/>
              <a:ext cx="3370760" cy="29700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GB" sz="170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We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GB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used Swift as our main language</a:t>
              </a:r>
              <a:r>
                <a:rPr 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, </a:t>
              </a:r>
              <a:r>
                <a:rPr lang="en-GB" sz="1700" b="1" dirty="0" err="1">
                  <a:solidFill>
                    <a:schemeClr val="bg1"/>
                  </a:solidFill>
                  <a:cs typeface="Calibri" panose="020F0502020204030204" pitchFamily="34" charset="0"/>
                </a:rPr>
                <a:t>Xcode</a:t>
              </a:r>
              <a:r>
                <a:rPr lang="en-GB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and its toolchains as our SDK in our project.</a:t>
              </a:r>
              <a:endParaRPr lang="en-US" altLang="zh-CN" sz="1700" b="1" dirty="0">
                <a:solidFill>
                  <a:schemeClr val="bg1"/>
                </a:solidFill>
                <a:cs typeface="Calibri" panose="020F0502020204030204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We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designed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our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software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architecture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with</a:t>
              </a:r>
              <a:r>
                <a:rPr lang="zh-CN" altLang="en-US" sz="17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17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the classic </a:t>
              </a:r>
              <a:r>
                <a:rPr lang="en-US" altLang="zh-CN" sz="17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MVC</a:t>
              </a:r>
              <a:r>
                <a:rPr lang="zh-CN" altLang="en-US" sz="17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Model.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7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We utilized design patterns including Prototype Pattern, Adapter Pattern and Builder Pattern.</a:t>
              </a:r>
              <a:endParaRPr lang="en-US" altLang="zh-CN" sz="17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78" name="Group 17">
              <a:extLst>
                <a:ext uri="{FF2B5EF4-FFF2-40B4-BE49-F238E27FC236}">
                  <a16:creationId xmlns:a16="http://schemas.microsoft.com/office/drawing/2014/main" id="{FA8098C8-5413-B04A-8AC2-276ABC040BD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343591" y="1089035"/>
              <a:ext cx="399383" cy="454028"/>
              <a:chOff x="1203" y="1066"/>
              <a:chExt cx="592" cy="673"/>
            </a:xfrm>
            <a:solidFill>
              <a:schemeClr val="accent1"/>
            </a:solidFill>
          </p:grpSpPr>
          <p:sp>
            <p:nvSpPr>
              <p:cNvPr id="79" name="Freeform 18">
                <a:extLst>
                  <a:ext uri="{FF2B5EF4-FFF2-40B4-BE49-F238E27FC236}">
                    <a16:creationId xmlns:a16="http://schemas.microsoft.com/office/drawing/2014/main" id="{4853501E-E571-164E-8297-C2EF7E537E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3" y="1145"/>
                <a:ext cx="453" cy="594"/>
              </a:xfrm>
              <a:custGeom>
                <a:avLst/>
                <a:gdLst>
                  <a:gd name="T0" fmla="*/ 180 w 300"/>
                  <a:gd name="T1" fmla="*/ 394 h 394"/>
                  <a:gd name="T2" fmla="*/ 121 w 300"/>
                  <a:gd name="T3" fmla="*/ 394 h 394"/>
                  <a:gd name="T4" fmla="*/ 61 w 300"/>
                  <a:gd name="T5" fmla="*/ 335 h 394"/>
                  <a:gd name="T6" fmla="*/ 61 w 300"/>
                  <a:gd name="T7" fmla="*/ 308 h 394"/>
                  <a:gd name="T8" fmla="*/ 34 w 300"/>
                  <a:gd name="T9" fmla="*/ 241 h 394"/>
                  <a:gd name="T10" fmla="*/ 1 w 300"/>
                  <a:gd name="T11" fmla="*/ 152 h 394"/>
                  <a:gd name="T12" fmla="*/ 149 w 300"/>
                  <a:gd name="T13" fmla="*/ 1 h 394"/>
                  <a:gd name="T14" fmla="*/ 300 w 300"/>
                  <a:gd name="T15" fmla="*/ 149 h 394"/>
                  <a:gd name="T16" fmla="*/ 300 w 300"/>
                  <a:gd name="T17" fmla="*/ 152 h 394"/>
                  <a:gd name="T18" fmla="*/ 267 w 300"/>
                  <a:gd name="T19" fmla="*/ 241 h 394"/>
                  <a:gd name="T20" fmla="*/ 240 w 300"/>
                  <a:gd name="T21" fmla="*/ 308 h 394"/>
                  <a:gd name="T22" fmla="*/ 240 w 300"/>
                  <a:gd name="T23" fmla="*/ 335 h 394"/>
                  <a:gd name="T24" fmla="*/ 180 w 300"/>
                  <a:gd name="T25" fmla="*/ 394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0" h="394">
                    <a:moveTo>
                      <a:pt x="180" y="394"/>
                    </a:moveTo>
                    <a:cubicBezTo>
                      <a:pt x="121" y="394"/>
                      <a:pt x="121" y="394"/>
                      <a:pt x="121" y="394"/>
                    </a:cubicBezTo>
                    <a:cubicBezTo>
                      <a:pt x="88" y="394"/>
                      <a:pt x="61" y="368"/>
                      <a:pt x="61" y="335"/>
                    </a:cubicBezTo>
                    <a:cubicBezTo>
                      <a:pt x="61" y="308"/>
                      <a:pt x="61" y="308"/>
                      <a:pt x="61" y="308"/>
                    </a:cubicBezTo>
                    <a:cubicBezTo>
                      <a:pt x="59" y="284"/>
                      <a:pt x="50" y="260"/>
                      <a:pt x="34" y="241"/>
                    </a:cubicBezTo>
                    <a:cubicBezTo>
                      <a:pt x="13" y="216"/>
                      <a:pt x="1" y="184"/>
                      <a:pt x="1" y="152"/>
                    </a:cubicBezTo>
                    <a:cubicBezTo>
                      <a:pt x="0" y="69"/>
                      <a:pt x="67" y="2"/>
                      <a:pt x="149" y="1"/>
                    </a:cubicBezTo>
                    <a:cubicBezTo>
                      <a:pt x="232" y="0"/>
                      <a:pt x="299" y="67"/>
                      <a:pt x="300" y="149"/>
                    </a:cubicBezTo>
                    <a:cubicBezTo>
                      <a:pt x="300" y="150"/>
                      <a:pt x="300" y="151"/>
                      <a:pt x="300" y="152"/>
                    </a:cubicBezTo>
                    <a:cubicBezTo>
                      <a:pt x="299" y="184"/>
                      <a:pt x="288" y="216"/>
                      <a:pt x="267" y="241"/>
                    </a:cubicBezTo>
                    <a:cubicBezTo>
                      <a:pt x="251" y="260"/>
                      <a:pt x="242" y="284"/>
                      <a:pt x="240" y="308"/>
                    </a:cubicBezTo>
                    <a:cubicBezTo>
                      <a:pt x="240" y="335"/>
                      <a:pt x="240" y="335"/>
                      <a:pt x="240" y="335"/>
                    </a:cubicBezTo>
                    <a:cubicBezTo>
                      <a:pt x="240" y="368"/>
                      <a:pt x="213" y="394"/>
                      <a:pt x="180" y="3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Freeform 19">
                <a:extLst>
                  <a:ext uri="{FF2B5EF4-FFF2-40B4-BE49-F238E27FC236}">
                    <a16:creationId xmlns:a16="http://schemas.microsoft.com/office/drawing/2014/main" id="{AA9613F1-F8D0-5947-A2F9-A612884920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0" y="1194"/>
                <a:ext cx="360" cy="499"/>
              </a:xfrm>
              <a:custGeom>
                <a:avLst/>
                <a:gdLst>
                  <a:gd name="T0" fmla="*/ 119 w 239"/>
                  <a:gd name="T1" fmla="*/ 0 h 332"/>
                  <a:gd name="T2" fmla="*/ 0 w 239"/>
                  <a:gd name="T3" fmla="*/ 120 h 332"/>
                  <a:gd name="T4" fmla="*/ 25 w 239"/>
                  <a:gd name="T5" fmla="*/ 188 h 332"/>
                  <a:gd name="T6" fmla="*/ 60 w 239"/>
                  <a:gd name="T7" fmla="*/ 276 h 332"/>
                  <a:gd name="T8" fmla="*/ 60 w 239"/>
                  <a:gd name="T9" fmla="*/ 303 h 332"/>
                  <a:gd name="T10" fmla="*/ 90 w 239"/>
                  <a:gd name="T11" fmla="*/ 332 h 332"/>
                  <a:gd name="T12" fmla="*/ 149 w 239"/>
                  <a:gd name="T13" fmla="*/ 332 h 332"/>
                  <a:gd name="T14" fmla="*/ 179 w 239"/>
                  <a:gd name="T15" fmla="*/ 303 h 332"/>
                  <a:gd name="T16" fmla="*/ 179 w 239"/>
                  <a:gd name="T17" fmla="*/ 277 h 332"/>
                  <a:gd name="T18" fmla="*/ 214 w 239"/>
                  <a:gd name="T19" fmla="*/ 188 h 332"/>
                  <a:gd name="T20" fmla="*/ 239 w 239"/>
                  <a:gd name="T21" fmla="*/ 120 h 332"/>
                  <a:gd name="T22" fmla="*/ 119 w 239"/>
                  <a:gd name="T23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9" h="332">
                    <a:moveTo>
                      <a:pt x="119" y="0"/>
                    </a:moveTo>
                    <a:cubicBezTo>
                      <a:pt x="53" y="0"/>
                      <a:pt x="0" y="54"/>
                      <a:pt x="0" y="120"/>
                    </a:cubicBezTo>
                    <a:cubicBezTo>
                      <a:pt x="0" y="145"/>
                      <a:pt x="9" y="169"/>
                      <a:pt x="25" y="188"/>
                    </a:cubicBezTo>
                    <a:cubicBezTo>
                      <a:pt x="46" y="213"/>
                      <a:pt x="58" y="244"/>
                      <a:pt x="60" y="276"/>
                    </a:cubicBezTo>
                    <a:cubicBezTo>
                      <a:pt x="60" y="303"/>
                      <a:pt x="60" y="303"/>
                      <a:pt x="60" y="303"/>
                    </a:cubicBezTo>
                    <a:cubicBezTo>
                      <a:pt x="60" y="319"/>
                      <a:pt x="73" y="332"/>
                      <a:pt x="90" y="332"/>
                    </a:cubicBezTo>
                    <a:cubicBezTo>
                      <a:pt x="149" y="332"/>
                      <a:pt x="149" y="332"/>
                      <a:pt x="149" y="332"/>
                    </a:cubicBezTo>
                    <a:cubicBezTo>
                      <a:pt x="166" y="332"/>
                      <a:pt x="179" y="319"/>
                      <a:pt x="179" y="303"/>
                    </a:cubicBezTo>
                    <a:cubicBezTo>
                      <a:pt x="179" y="277"/>
                      <a:pt x="179" y="277"/>
                      <a:pt x="179" y="277"/>
                    </a:cubicBezTo>
                    <a:cubicBezTo>
                      <a:pt x="181" y="244"/>
                      <a:pt x="193" y="213"/>
                      <a:pt x="214" y="188"/>
                    </a:cubicBezTo>
                    <a:cubicBezTo>
                      <a:pt x="230" y="169"/>
                      <a:pt x="239" y="145"/>
                      <a:pt x="239" y="120"/>
                    </a:cubicBezTo>
                    <a:cubicBezTo>
                      <a:pt x="239" y="54"/>
                      <a:pt x="186" y="0"/>
                      <a:pt x="119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1" name="Freeform 20">
                <a:extLst>
                  <a:ext uri="{FF2B5EF4-FFF2-40B4-BE49-F238E27FC236}">
                    <a16:creationId xmlns:a16="http://schemas.microsoft.com/office/drawing/2014/main" id="{142CE422-9F86-0446-BE37-D315BBFB724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3" y="1066"/>
                <a:ext cx="592" cy="585"/>
              </a:xfrm>
              <a:custGeom>
                <a:avLst/>
                <a:gdLst>
                  <a:gd name="T0" fmla="*/ 257 w 393"/>
                  <a:gd name="T1" fmla="*/ 254 h 389"/>
                  <a:gd name="T2" fmla="*/ 243 w 393"/>
                  <a:gd name="T3" fmla="*/ 244 h 389"/>
                  <a:gd name="T4" fmla="*/ 236 w 393"/>
                  <a:gd name="T5" fmla="*/ 222 h 389"/>
                  <a:gd name="T6" fmla="*/ 208 w 393"/>
                  <a:gd name="T7" fmla="*/ 250 h 389"/>
                  <a:gd name="T8" fmla="*/ 187 w 393"/>
                  <a:gd name="T9" fmla="*/ 250 h 389"/>
                  <a:gd name="T10" fmla="*/ 187 w 393"/>
                  <a:gd name="T11" fmla="*/ 250 h 389"/>
                  <a:gd name="T12" fmla="*/ 159 w 393"/>
                  <a:gd name="T13" fmla="*/ 222 h 389"/>
                  <a:gd name="T14" fmla="*/ 152 w 393"/>
                  <a:gd name="T15" fmla="*/ 244 h 389"/>
                  <a:gd name="T16" fmla="*/ 133 w 393"/>
                  <a:gd name="T17" fmla="*/ 254 h 389"/>
                  <a:gd name="T18" fmla="*/ 123 w 393"/>
                  <a:gd name="T19" fmla="*/ 235 h 389"/>
                  <a:gd name="T20" fmla="*/ 123 w 393"/>
                  <a:gd name="T21" fmla="*/ 235 h 389"/>
                  <a:gd name="T22" fmla="*/ 138 w 393"/>
                  <a:gd name="T23" fmla="*/ 190 h 389"/>
                  <a:gd name="T24" fmla="*/ 157 w 393"/>
                  <a:gd name="T25" fmla="*/ 180 h 389"/>
                  <a:gd name="T26" fmla="*/ 163 w 393"/>
                  <a:gd name="T27" fmla="*/ 184 h 389"/>
                  <a:gd name="T28" fmla="*/ 197 w 393"/>
                  <a:gd name="T29" fmla="*/ 218 h 389"/>
                  <a:gd name="T30" fmla="*/ 232 w 393"/>
                  <a:gd name="T31" fmla="*/ 184 h 389"/>
                  <a:gd name="T32" fmla="*/ 253 w 393"/>
                  <a:gd name="T33" fmla="*/ 184 h 389"/>
                  <a:gd name="T34" fmla="*/ 257 w 393"/>
                  <a:gd name="T35" fmla="*/ 190 h 389"/>
                  <a:gd name="T36" fmla="*/ 271 w 393"/>
                  <a:gd name="T37" fmla="*/ 235 h 389"/>
                  <a:gd name="T38" fmla="*/ 262 w 393"/>
                  <a:gd name="T39" fmla="*/ 254 h 389"/>
                  <a:gd name="T40" fmla="*/ 262 w 393"/>
                  <a:gd name="T41" fmla="*/ 254 h 389"/>
                  <a:gd name="T42" fmla="*/ 257 w 393"/>
                  <a:gd name="T43" fmla="*/ 254 h 389"/>
                  <a:gd name="T44" fmla="*/ 362 w 393"/>
                  <a:gd name="T45" fmla="*/ 105 h 389"/>
                  <a:gd name="T46" fmla="*/ 347 w 393"/>
                  <a:gd name="T47" fmla="*/ 90 h 389"/>
                  <a:gd name="T48" fmla="*/ 352 w 393"/>
                  <a:gd name="T49" fmla="*/ 79 h 389"/>
                  <a:gd name="T50" fmla="*/ 367 w 393"/>
                  <a:gd name="T51" fmla="*/ 65 h 389"/>
                  <a:gd name="T52" fmla="*/ 388 w 393"/>
                  <a:gd name="T53" fmla="*/ 67 h 389"/>
                  <a:gd name="T54" fmla="*/ 387 w 393"/>
                  <a:gd name="T55" fmla="*/ 87 h 389"/>
                  <a:gd name="T56" fmla="*/ 372 w 393"/>
                  <a:gd name="T57" fmla="*/ 101 h 389"/>
                  <a:gd name="T58" fmla="*/ 362 w 393"/>
                  <a:gd name="T59" fmla="*/ 105 h 389"/>
                  <a:gd name="T60" fmla="*/ 33 w 393"/>
                  <a:gd name="T61" fmla="*/ 105 h 389"/>
                  <a:gd name="T62" fmla="*/ 23 w 393"/>
                  <a:gd name="T63" fmla="*/ 101 h 389"/>
                  <a:gd name="T64" fmla="*/ 8 w 393"/>
                  <a:gd name="T65" fmla="*/ 87 h 389"/>
                  <a:gd name="T66" fmla="*/ 6 w 393"/>
                  <a:gd name="T67" fmla="*/ 66 h 389"/>
                  <a:gd name="T68" fmla="*/ 27 w 393"/>
                  <a:gd name="T69" fmla="*/ 64 h 389"/>
                  <a:gd name="T70" fmla="*/ 28 w 393"/>
                  <a:gd name="T71" fmla="*/ 65 h 389"/>
                  <a:gd name="T72" fmla="*/ 43 w 393"/>
                  <a:gd name="T73" fmla="*/ 79 h 389"/>
                  <a:gd name="T74" fmla="*/ 44 w 393"/>
                  <a:gd name="T75" fmla="*/ 100 h 389"/>
                  <a:gd name="T76" fmla="*/ 33 w 393"/>
                  <a:gd name="T77" fmla="*/ 105 h 389"/>
                  <a:gd name="T78" fmla="*/ 197 w 393"/>
                  <a:gd name="T79" fmla="*/ 45 h 389"/>
                  <a:gd name="T80" fmla="*/ 183 w 393"/>
                  <a:gd name="T81" fmla="*/ 30 h 389"/>
                  <a:gd name="T82" fmla="*/ 183 w 393"/>
                  <a:gd name="T83" fmla="*/ 15 h 389"/>
                  <a:gd name="T84" fmla="*/ 197 w 393"/>
                  <a:gd name="T85" fmla="*/ 0 h 389"/>
                  <a:gd name="T86" fmla="*/ 212 w 393"/>
                  <a:gd name="T87" fmla="*/ 15 h 389"/>
                  <a:gd name="T88" fmla="*/ 212 w 393"/>
                  <a:gd name="T89" fmla="*/ 15 h 389"/>
                  <a:gd name="T90" fmla="*/ 212 w 393"/>
                  <a:gd name="T91" fmla="*/ 30 h 389"/>
                  <a:gd name="T92" fmla="*/ 197 w 393"/>
                  <a:gd name="T93" fmla="*/ 45 h 389"/>
                  <a:gd name="T94" fmla="*/ 197 w 393"/>
                  <a:gd name="T95" fmla="*/ 45 h 389"/>
                  <a:gd name="T96" fmla="*/ 227 w 393"/>
                  <a:gd name="T97" fmla="*/ 389 h 389"/>
                  <a:gd name="T98" fmla="*/ 168 w 393"/>
                  <a:gd name="T99" fmla="*/ 389 h 389"/>
                  <a:gd name="T100" fmla="*/ 153 w 393"/>
                  <a:gd name="T101" fmla="*/ 374 h 389"/>
                  <a:gd name="T102" fmla="*/ 168 w 393"/>
                  <a:gd name="T103" fmla="*/ 359 h 389"/>
                  <a:gd name="T104" fmla="*/ 227 w 393"/>
                  <a:gd name="T105" fmla="*/ 359 h 389"/>
                  <a:gd name="T106" fmla="*/ 242 w 393"/>
                  <a:gd name="T107" fmla="*/ 374 h 389"/>
                  <a:gd name="T108" fmla="*/ 227 w 393"/>
                  <a:gd name="T109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93" h="389">
                    <a:moveTo>
                      <a:pt x="257" y="254"/>
                    </a:moveTo>
                    <a:cubicBezTo>
                      <a:pt x="251" y="254"/>
                      <a:pt x="245" y="250"/>
                      <a:pt x="243" y="244"/>
                    </a:cubicBezTo>
                    <a:cubicBezTo>
                      <a:pt x="236" y="222"/>
                      <a:pt x="236" y="222"/>
                      <a:pt x="236" y="222"/>
                    </a:cubicBezTo>
                    <a:cubicBezTo>
                      <a:pt x="208" y="250"/>
                      <a:pt x="208" y="250"/>
                      <a:pt x="208" y="250"/>
                    </a:cubicBezTo>
                    <a:cubicBezTo>
                      <a:pt x="202" y="256"/>
                      <a:pt x="193" y="256"/>
                      <a:pt x="187" y="250"/>
                    </a:cubicBezTo>
                    <a:cubicBezTo>
                      <a:pt x="187" y="250"/>
                      <a:pt x="187" y="250"/>
                      <a:pt x="187" y="250"/>
                    </a:cubicBezTo>
                    <a:cubicBezTo>
                      <a:pt x="159" y="222"/>
                      <a:pt x="159" y="222"/>
                      <a:pt x="159" y="222"/>
                    </a:cubicBezTo>
                    <a:cubicBezTo>
                      <a:pt x="152" y="244"/>
                      <a:pt x="152" y="244"/>
                      <a:pt x="152" y="244"/>
                    </a:cubicBezTo>
                    <a:cubicBezTo>
                      <a:pt x="149" y="252"/>
                      <a:pt x="141" y="256"/>
                      <a:pt x="133" y="254"/>
                    </a:cubicBezTo>
                    <a:cubicBezTo>
                      <a:pt x="125" y="252"/>
                      <a:pt x="121" y="243"/>
                      <a:pt x="123" y="235"/>
                    </a:cubicBezTo>
                    <a:cubicBezTo>
                      <a:pt x="123" y="235"/>
                      <a:pt x="123" y="235"/>
                      <a:pt x="123" y="235"/>
                    </a:cubicBezTo>
                    <a:cubicBezTo>
                      <a:pt x="138" y="190"/>
                      <a:pt x="138" y="190"/>
                      <a:pt x="138" y="190"/>
                    </a:cubicBezTo>
                    <a:cubicBezTo>
                      <a:pt x="141" y="182"/>
                      <a:pt x="150" y="178"/>
                      <a:pt x="157" y="180"/>
                    </a:cubicBezTo>
                    <a:cubicBezTo>
                      <a:pt x="160" y="181"/>
                      <a:pt x="162" y="182"/>
                      <a:pt x="163" y="184"/>
                    </a:cubicBezTo>
                    <a:cubicBezTo>
                      <a:pt x="197" y="218"/>
                      <a:pt x="197" y="218"/>
                      <a:pt x="197" y="218"/>
                    </a:cubicBezTo>
                    <a:cubicBezTo>
                      <a:pt x="232" y="184"/>
                      <a:pt x="232" y="184"/>
                      <a:pt x="232" y="184"/>
                    </a:cubicBezTo>
                    <a:cubicBezTo>
                      <a:pt x="238" y="178"/>
                      <a:pt x="247" y="178"/>
                      <a:pt x="253" y="184"/>
                    </a:cubicBezTo>
                    <a:cubicBezTo>
                      <a:pt x="255" y="186"/>
                      <a:pt x="256" y="188"/>
                      <a:pt x="257" y="190"/>
                    </a:cubicBezTo>
                    <a:cubicBezTo>
                      <a:pt x="271" y="235"/>
                      <a:pt x="271" y="235"/>
                      <a:pt x="271" y="235"/>
                    </a:cubicBezTo>
                    <a:cubicBezTo>
                      <a:pt x="274" y="243"/>
                      <a:pt x="270" y="251"/>
                      <a:pt x="262" y="254"/>
                    </a:cubicBezTo>
                    <a:cubicBezTo>
                      <a:pt x="262" y="254"/>
                      <a:pt x="262" y="254"/>
                      <a:pt x="262" y="254"/>
                    </a:cubicBezTo>
                    <a:cubicBezTo>
                      <a:pt x="260" y="254"/>
                      <a:pt x="259" y="254"/>
                      <a:pt x="257" y="254"/>
                    </a:cubicBezTo>
                    <a:moveTo>
                      <a:pt x="362" y="105"/>
                    </a:moveTo>
                    <a:cubicBezTo>
                      <a:pt x="354" y="105"/>
                      <a:pt x="347" y="98"/>
                      <a:pt x="347" y="90"/>
                    </a:cubicBezTo>
                    <a:cubicBezTo>
                      <a:pt x="347" y="86"/>
                      <a:pt x="349" y="82"/>
                      <a:pt x="352" y="79"/>
                    </a:cubicBezTo>
                    <a:cubicBezTo>
                      <a:pt x="367" y="65"/>
                      <a:pt x="367" y="65"/>
                      <a:pt x="367" y="65"/>
                    </a:cubicBezTo>
                    <a:cubicBezTo>
                      <a:pt x="373" y="60"/>
                      <a:pt x="383" y="61"/>
                      <a:pt x="388" y="67"/>
                    </a:cubicBezTo>
                    <a:cubicBezTo>
                      <a:pt x="393" y="73"/>
                      <a:pt x="393" y="82"/>
                      <a:pt x="387" y="87"/>
                    </a:cubicBezTo>
                    <a:cubicBezTo>
                      <a:pt x="372" y="101"/>
                      <a:pt x="372" y="101"/>
                      <a:pt x="372" y="101"/>
                    </a:cubicBezTo>
                    <a:cubicBezTo>
                      <a:pt x="369" y="104"/>
                      <a:pt x="366" y="105"/>
                      <a:pt x="362" y="105"/>
                    </a:cubicBezTo>
                    <a:moveTo>
                      <a:pt x="33" y="105"/>
                    </a:moveTo>
                    <a:cubicBezTo>
                      <a:pt x="29" y="105"/>
                      <a:pt x="26" y="104"/>
                      <a:pt x="23" y="101"/>
                    </a:cubicBezTo>
                    <a:cubicBezTo>
                      <a:pt x="8" y="87"/>
                      <a:pt x="8" y="87"/>
                      <a:pt x="8" y="87"/>
                    </a:cubicBezTo>
                    <a:cubicBezTo>
                      <a:pt x="1" y="82"/>
                      <a:pt x="0" y="73"/>
                      <a:pt x="6" y="66"/>
                    </a:cubicBezTo>
                    <a:cubicBezTo>
                      <a:pt x="11" y="60"/>
                      <a:pt x="20" y="59"/>
                      <a:pt x="27" y="64"/>
                    </a:cubicBezTo>
                    <a:cubicBezTo>
                      <a:pt x="27" y="64"/>
                      <a:pt x="27" y="65"/>
                      <a:pt x="28" y="65"/>
                    </a:cubicBezTo>
                    <a:cubicBezTo>
                      <a:pt x="43" y="79"/>
                      <a:pt x="43" y="79"/>
                      <a:pt x="43" y="79"/>
                    </a:cubicBezTo>
                    <a:cubicBezTo>
                      <a:pt x="49" y="84"/>
                      <a:pt x="50" y="94"/>
                      <a:pt x="44" y="100"/>
                    </a:cubicBezTo>
                    <a:cubicBezTo>
                      <a:pt x="41" y="103"/>
                      <a:pt x="37" y="105"/>
                      <a:pt x="33" y="105"/>
                    </a:cubicBezTo>
                    <a:moveTo>
                      <a:pt x="197" y="45"/>
                    </a:moveTo>
                    <a:cubicBezTo>
                      <a:pt x="189" y="45"/>
                      <a:pt x="183" y="38"/>
                      <a:pt x="183" y="30"/>
                    </a:cubicBezTo>
                    <a:cubicBezTo>
                      <a:pt x="183" y="15"/>
                      <a:pt x="183" y="15"/>
                      <a:pt x="183" y="15"/>
                    </a:cubicBezTo>
                    <a:cubicBezTo>
                      <a:pt x="183" y="7"/>
                      <a:pt x="189" y="0"/>
                      <a:pt x="197" y="0"/>
                    </a:cubicBezTo>
                    <a:cubicBezTo>
                      <a:pt x="206" y="0"/>
                      <a:pt x="212" y="7"/>
                      <a:pt x="212" y="15"/>
                    </a:cubicBezTo>
                    <a:cubicBezTo>
                      <a:pt x="212" y="15"/>
                      <a:pt x="212" y="15"/>
                      <a:pt x="212" y="15"/>
                    </a:cubicBezTo>
                    <a:cubicBezTo>
                      <a:pt x="212" y="30"/>
                      <a:pt x="212" y="30"/>
                      <a:pt x="212" y="30"/>
                    </a:cubicBezTo>
                    <a:cubicBezTo>
                      <a:pt x="212" y="38"/>
                      <a:pt x="206" y="45"/>
                      <a:pt x="197" y="45"/>
                    </a:cubicBezTo>
                    <a:cubicBezTo>
                      <a:pt x="197" y="45"/>
                      <a:pt x="197" y="45"/>
                      <a:pt x="197" y="45"/>
                    </a:cubicBezTo>
                    <a:moveTo>
                      <a:pt x="227" y="389"/>
                    </a:moveTo>
                    <a:cubicBezTo>
                      <a:pt x="168" y="389"/>
                      <a:pt x="168" y="389"/>
                      <a:pt x="168" y="389"/>
                    </a:cubicBezTo>
                    <a:cubicBezTo>
                      <a:pt x="159" y="389"/>
                      <a:pt x="153" y="382"/>
                      <a:pt x="153" y="374"/>
                    </a:cubicBezTo>
                    <a:cubicBezTo>
                      <a:pt x="153" y="366"/>
                      <a:pt x="159" y="359"/>
                      <a:pt x="168" y="359"/>
                    </a:cubicBezTo>
                    <a:cubicBezTo>
                      <a:pt x="227" y="359"/>
                      <a:pt x="227" y="359"/>
                      <a:pt x="227" y="359"/>
                    </a:cubicBezTo>
                    <a:cubicBezTo>
                      <a:pt x="236" y="359"/>
                      <a:pt x="242" y="366"/>
                      <a:pt x="242" y="374"/>
                    </a:cubicBezTo>
                    <a:cubicBezTo>
                      <a:pt x="242" y="382"/>
                      <a:pt x="236" y="389"/>
                      <a:pt x="227" y="3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6" name="矩形 35">
            <a:extLst>
              <a:ext uri="{FF2B5EF4-FFF2-40B4-BE49-F238E27FC236}">
                <a16:creationId xmlns:a16="http://schemas.microsoft.com/office/drawing/2014/main" id="{689093F9-7E15-CC40-8C39-5F96F7E8A37A}"/>
              </a:ext>
            </a:extLst>
          </p:cNvPr>
          <p:cNvSpPr/>
          <p:nvPr/>
        </p:nvSpPr>
        <p:spPr bwMode="auto">
          <a:xfrm>
            <a:off x="130270" y="204421"/>
            <a:ext cx="2957861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Introduction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2F780B6-32D3-F34E-AD85-4FA8AB27D417}"/>
              </a:ext>
            </a:extLst>
          </p:cNvPr>
          <p:cNvGrpSpPr/>
          <p:nvPr/>
        </p:nvGrpSpPr>
        <p:grpSpPr>
          <a:xfrm>
            <a:off x="7235432" y="1909860"/>
            <a:ext cx="2178299" cy="2090989"/>
            <a:chOff x="7261950" y="1098652"/>
            <a:chExt cx="2178299" cy="2090989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D1FE860A-2207-CC4C-A489-A08FE3F56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27354" y="1098652"/>
              <a:ext cx="1393805" cy="644248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FEB27CFE-763E-DA4C-957D-1F3A71A38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61950" y="1737018"/>
              <a:ext cx="2178299" cy="679629"/>
            </a:xfrm>
            <a:prstGeom prst="rect">
              <a:avLst/>
            </a:prstGeom>
          </p:spPr>
        </p:pic>
        <p:pic>
          <p:nvPicPr>
            <p:cNvPr id="31" name="Picture 2" descr="Image result for xcode&quot;">
              <a:hlinkClick r:id="rId5"/>
              <a:extLst>
                <a:ext uri="{FF2B5EF4-FFF2-40B4-BE49-F238E27FC236}">
                  <a16:creationId xmlns:a16="http://schemas.microsoft.com/office/drawing/2014/main" id="{EC844175-365D-F845-B404-D609A8238C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36067" y="2544758"/>
              <a:ext cx="1576381" cy="6448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10391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矩形 104">
            <a:extLst>
              <a:ext uri="{FF2B5EF4-FFF2-40B4-BE49-F238E27FC236}">
                <a16:creationId xmlns:a16="http://schemas.microsoft.com/office/drawing/2014/main" id="{CF5F5C6F-5690-4F33-AE81-B29E57BDFC75}"/>
              </a:ext>
            </a:extLst>
          </p:cNvPr>
          <p:cNvSpPr/>
          <p:nvPr/>
        </p:nvSpPr>
        <p:spPr>
          <a:xfrm>
            <a:off x="6650134" y="973520"/>
            <a:ext cx="2027815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8A0187-3356-AA40-9E8C-3FF00C370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678608"/>
              </p:ext>
            </p:extLst>
          </p:nvPr>
        </p:nvGraphicFramePr>
        <p:xfrm>
          <a:off x="466051" y="1005604"/>
          <a:ext cx="8116475" cy="3755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2728">
                  <a:extLst>
                    <a:ext uri="{9D8B030D-6E8A-4147-A177-3AD203B41FA5}">
                      <a16:colId xmlns:a16="http://schemas.microsoft.com/office/drawing/2014/main" val="142116900"/>
                    </a:ext>
                  </a:extLst>
                </a:gridCol>
                <a:gridCol w="3184358">
                  <a:extLst>
                    <a:ext uri="{9D8B030D-6E8A-4147-A177-3AD203B41FA5}">
                      <a16:colId xmlns:a16="http://schemas.microsoft.com/office/drawing/2014/main" val="329444982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689291219"/>
                    </a:ext>
                  </a:extLst>
                </a:gridCol>
                <a:gridCol w="1844842">
                  <a:extLst>
                    <a:ext uri="{9D8B030D-6E8A-4147-A177-3AD203B41FA5}">
                      <a16:colId xmlns:a16="http://schemas.microsoft.com/office/drawing/2014/main" val="22003311"/>
                    </a:ext>
                  </a:extLst>
                </a:gridCol>
                <a:gridCol w="1275347">
                  <a:extLst>
                    <a:ext uri="{9D8B030D-6E8A-4147-A177-3AD203B41FA5}">
                      <a16:colId xmlns:a16="http://schemas.microsoft.com/office/drawing/2014/main" val="3247851546"/>
                    </a:ext>
                  </a:extLst>
                </a:gridCol>
              </a:tblGrid>
              <a:tr h="44617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ID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Description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Priority</a:t>
                      </a:r>
                      <a:endParaRPr lang="en-GB" sz="120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State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Contributors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630940503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View all types of OER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200" dirty="0">
                          <a:latin typeface="Avenir Next" panose="020B0503020202020204" pitchFamily="34" charset="0"/>
                        </a:rPr>
                        <a:t>✖️</a:t>
                      </a:r>
                      <a:endParaRPr lang="en-US" sz="1200" dirty="0">
                        <a:latin typeface="Avenir Next" panose="020B0503020202020204" pitchFamily="34" charset="0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Avenir Next" panose="020B0503020202020204" pitchFamily="34" charset="0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5162286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Suggest relevant OERs and show them below the OER that is currently on display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☑️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Patrick Wu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5266583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3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Play or pause an OER video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✖️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Avenir Next" panose="020B0503020202020204" pitchFamily="34" charset="0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194731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4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View a specific OER and its details when they press it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☑️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Patrick Wu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27056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5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Bookmark a specific OER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✖️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Avenir Next" panose="020B0503020202020204" pitchFamily="34" charset="0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223197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6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Add notes to the OER when they are on display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✖️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Avenir Next" panose="020B0503020202020204" pitchFamily="34" charset="0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2641278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7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Show the person or organisation who uploads the OER material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☑️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Patrick Wu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94369"/>
                  </a:ext>
                </a:extLst>
              </a:tr>
            </a:tbl>
          </a:graphicData>
        </a:graphic>
      </p:graphicFrame>
      <p:sp>
        <p:nvSpPr>
          <p:cNvPr id="6" name="矩形 35">
            <a:extLst>
              <a:ext uri="{FF2B5EF4-FFF2-40B4-BE49-F238E27FC236}">
                <a16:creationId xmlns:a16="http://schemas.microsoft.com/office/drawing/2014/main" id="{75165092-5B02-B84A-8824-BDB9FD35401B}"/>
              </a:ext>
            </a:extLst>
          </p:cNvPr>
          <p:cNvSpPr/>
          <p:nvPr/>
        </p:nvSpPr>
        <p:spPr bwMode="auto">
          <a:xfrm>
            <a:off x="130270" y="204421"/>
            <a:ext cx="321902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Achievement</a:t>
            </a:r>
          </a:p>
        </p:txBody>
      </p:sp>
    </p:spTree>
    <p:extLst>
      <p:ext uri="{BB962C8B-B14F-4D97-AF65-F5344CB8AC3E}">
        <p14:creationId xmlns:p14="http://schemas.microsoft.com/office/powerpoint/2010/main" val="1068119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矩形 104">
            <a:extLst>
              <a:ext uri="{FF2B5EF4-FFF2-40B4-BE49-F238E27FC236}">
                <a16:creationId xmlns:a16="http://schemas.microsoft.com/office/drawing/2014/main" id="{CF5F5C6F-5690-4F33-AE81-B29E57BDFC75}"/>
              </a:ext>
            </a:extLst>
          </p:cNvPr>
          <p:cNvSpPr/>
          <p:nvPr/>
        </p:nvSpPr>
        <p:spPr>
          <a:xfrm>
            <a:off x="6650134" y="973520"/>
            <a:ext cx="2027815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8A0187-3356-AA40-9E8C-3FF00C370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889183"/>
              </p:ext>
            </p:extLst>
          </p:nvPr>
        </p:nvGraphicFramePr>
        <p:xfrm>
          <a:off x="409904" y="973519"/>
          <a:ext cx="8116475" cy="38373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2728">
                  <a:extLst>
                    <a:ext uri="{9D8B030D-6E8A-4147-A177-3AD203B41FA5}">
                      <a16:colId xmlns:a16="http://schemas.microsoft.com/office/drawing/2014/main" val="142116900"/>
                    </a:ext>
                  </a:extLst>
                </a:gridCol>
                <a:gridCol w="3392905">
                  <a:extLst>
                    <a:ext uri="{9D8B030D-6E8A-4147-A177-3AD203B41FA5}">
                      <a16:colId xmlns:a16="http://schemas.microsoft.com/office/drawing/2014/main" val="3294449821"/>
                    </a:ext>
                  </a:extLst>
                </a:gridCol>
                <a:gridCol w="1010653">
                  <a:extLst>
                    <a:ext uri="{9D8B030D-6E8A-4147-A177-3AD203B41FA5}">
                      <a16:colId xmlns:a16="http://schemas.microsoft.com/office/drawing/2014/main" val="1689291219"/>
                    </a:ext>
                  </a:extLst>
                </a:gridCol>
                <a:gridCol w="1844842">
                  <a:extLst>
                    <a:ext uri="{9D8B030D-6E8A-4147-A177-3AD203B41FA5}">
                      <a16:colId xmlns:a16="http://schemas.microsoft.com/office/drawing/2014/main" val="22003311"/>
                    </a:ext>
                  </a:extLst>
                </a:gridCol>
                <a:gridCol w="1275347">
                  <a:extLst>
                    <a:ext uri="{9D8B030D-6E8A-4147-A177-3AD203B41FA5}">
                      <a16:colId xmlns:a16="http://schemas.microsoft.com/office/drawing/2014/main" val="3247851546"/>
                    </a:ext>
                  </a:extLst>
                </a:gridCol>
              </a:tblGrid>
              <a:tr h="41587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ID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Description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Priority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State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Contributors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630940503"/>
                  </a:ext>
                </a:extLst>
              </a:tr>
              <a:tr h="430888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Search inside X5GON OER collections for keywords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Must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☑️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Avenir Next" panose="020B0503020202020204" pitchFamily="34" charset="0"/>
                        </a:rPr>
                        <a:t>Patrick Wu</a:t>
                      </a:r>
                    </a:p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5162286"/>
                  </a:ext>
                </a:extLst>
              </a:tr>
              <a:tr h="415873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View their browsing history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Must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5266583"/>
                  </a:ext>
                </a:extLst>
              </a:tr>
              <a:tr h="415873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Full screen (focus) mode to view OERs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Must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194731"/>
                  </a:ext>
                </a:extLst>
              </a:tr>
              <a:tr h="430888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Rate an OER by pressing the like and dislike button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Must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☑️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Avenir Next" panose="020B0503020202020204" pitchFamily="34" charset="0"/>
                        </a:rPr>
                        <a:t>Patrick Wu</a:t>
                      </a:r>
                    </a:p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27056"/>
                  </a:ext>
                </a:extLst>
              </a:tr>
              <a:tr h="415873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Login and logout of their accounts.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Should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223197"/>
                  </a:ext>
                </a:extLst>
              </a:tr>
              <a:tr h="656795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Buffer users’ notes for a specific OER and send them to the backend of X5GON.</a:t>
                      </a:r>
                    </a:p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GB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Should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2641278"/>
                  </a:ext>
                </a:extLst>
              </a:tr>
              <a:tr h="512671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Preload the video shown on the lists for responsiveness.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Should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☑️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Patrick Wu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94369"/>
                  </a:ext>
                </a:extLst>
              </a:tr>
            </a:tbl>
          </a:graphicData>
        </a:graphic>
      </p:graphicFrame>
      <p:sp>
        <p:nvSpPr>
          <p:cNvPr id="5" name="矩形 35">
            <a:extLst>
              <a:ext uri="{FF2B5EF4-FFF2-40B4-BE49-F238E27FC236}">
                <a16:creationId xmlns:a16="http://schemas.microsoft.com/office/drawing/2014/main" id="{37C37334-DAA1-6447-B198-AE3A4C14D8D1}"/>
              </a:ext>
            </a:extLst>
          </p:cNvPr>
          <p:cNvSpPr/>
          <p:nvPr/>
        </p:nvSpPr>
        <p:spPr bwMode="auto">
          <a:xfrm>
            <a:off x="130270" y="204421"/>
            <a:ext cx="321902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Achievement</a:t>
            </a:r>
          </a:p>
        </p:txBody>
      </p:sp>
    </p:spTree>
    <p:extLst>
      <p:ext uri="{BB962C8B-B14F-4D97-AF65-F5344CB8AC3E}">
        <p14:creationId xmlns:p14="http://schemas.microsoft.com/office/powerpoint/2010/main" val="383817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矩形 104">
            <a:extLst>
              <a:ext uri="{FF2B5EF4-FFF2-40B4-BE49-F238E27FC236}">
                <a16:creationId xmlns:a16="http://schemas.microsoft.com/office/drawing/2014/main" id="{CF5F5C6F-5690-4F33-AE81-B29E57BDFC75}"/>
              </a:ext>
            </a:extLst>
          </p:cNvPr>
          <p:cNvSpPr/>
          <p:nvPr/>
        </p:nvSpPr>
        <p:spPr>
          <a:xfrm>
            <a:off x="6650134" y="973520"/>
            <a:ext cx="2027815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8A0187-3356-AA40-9E8C-3FF00C370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4418193"/>
              </p:ext>
            </p:extLst>
          </p:nvPr>
        </p:nvGraphicFramePr>
        <p:xfrm>
          <a:off x="466051" y="832169"/>
          <a:ext cx="8116475" cy="40491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2728">
                  <a:extLst>
                    <a:ext uri="{9D8B030D-6E8A-4147-A177-3AD203B41FA5}">
                      <a16:colId xmlns:a16="http://schemas.microsoft.com/office/drawing/2014/main" val="142116900"/>
                    </a:ext>
                  </a:extLst>
                </a:gridCol>
                <a:gridCol w="3392905">
                  <a:extLst>
                    <a:ext uri="{9D8B030D-6E8A-4147-A177-3AD203B41FA5}">
                      <a16:colId xmlns:a16="http://schemas.microsoft.com/office/drawing/2014/main" val="3294449821"/>
                    </a:ext>
                  </a:extLst>
                </a:gridCol>
                <a:gridCol w="1010653">
                  <a:extLst>
                    <a:ext uri="{9D8B030D-6E8A-4147-A177-3AD203B41FA5}">
                      <a16:colId xmlns:a16="http://schemas.microsoft.com/office/drawing/2014/main" val="1689291219"/>
                    </a:ext>
                  </a:extLst>
                </a:gridCol>
                <a:gridCol w="1844842">
                  <a:extLst>
                    <a:ext uri="{9D8B030D-6E8A-4147-A177-3AD203B41FA5}">
                      <a16:colId xmlns:a16="http://schemas.microsoft.com/office/drawing/2014/main" val="22003311"/>
                    </a:ext>
                  </a:extLst>
                </a:gridCol>
                <a:gridCol w="1275347">
                  <a:extLst>
                    <a:ext uri="{9D8B030D-6E8A-4147-A177-3AD203B41FA5}">
                      <a16:colId xmlns:a16="http://schemas.microsoft.com/office/drawing/2014/main" val="3247851546"/>
                    </a:ext>
                  </a:extLst>
                </a:gridCol>
              </a:tblGrid>
              <a:tr h="41587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ID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Description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Priority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State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Contributors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630940503"/>
                  </a:ext>
                </a:extLst>
              </a:tr>
              <a:tr h="43088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15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Allow users to add captions to the audio and video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Should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5162286"/>
                  </a:ext>
                </a:extLst>
              </a:tr>
              <a:tr h="41587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16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Provide different main pages, including trending, subscribed contents.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Should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5266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17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Record and store users’ browsing history anonymously.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Should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194731"/>
                  </a:ext>
                </a:extLst>
              </a:tr>
              <a:tr h="43088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18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Create a simulated backend to pre-develop certain features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Should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27056"/>
                  </a:ext>
                </a:extLst>
              </a:tr>
              <a:tr h="41587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19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Provide different functions to different privileged accounts. </a:t>
                      </a: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Could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223197"/>
                  </a:ext>
                </a:extLst>
              </a:tr>
              <a:tr h="65679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20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Help improve the X5GON platform and backend if time permits</a:t>
                      </a: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Could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2641278"/>
                  </a:ext>
                </a:extLst>
              </a:tr>
              <a:tr h="5126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21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Deploy this software on different platforms, e.g. Android</a:t>
                      </a: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Could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94369"/>
                  </a:ext>
                </a:extLst>
              </a:tr>
            </a:tbl>
          </a:graphicData>
        </a:graphic>
      </p:graphicFrame>
      <p:sp>
        <p:nvSpPr>
          <p:cNvPr id="5" name="矩形 35">
            <a:extLst>
              <a:ext uri="{FF2B5EF4-FFF2-40B4-BE49-F238E27FC236}">
                <a16:creationId xmlns:a16="http://schemas.microsoft.com/office/drawing/2014/main" id="{4DA82ADD-3AB3-1E4E-A1F3-11745B417A78}"/>
              </a:ext>
            </a:extLst>
          </p:cNvPr>
          <p:cNvSpPr/>
          <p:nvPr/>
        </p:nvSpPr>
        <p:spPr bwMode="auto">
          <a:xfrm>
            <a:off x="130270" y="204421"/>
            <a:ext cx="321902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Achievement</a:t>
            </a:r>
          </a:p>
        </p:txBody>
      </p:sp>
    </p:spTree>
    <p:extLst>
      <p:ext uri="{BB962C8B-B14F-4D97-AF65-F5344CB8AC3E}">
        <p14:creationId xmlns:p14="http://schemas.microsoft.com/office/powerpoint/2010/main" val="1405082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矩形 104">
            <a:extLst>
              <a:ext uri="{FF2B5EF4-FFF2-40B4-BE49-F238E27FC236}">
                <a16:creationId xmlns:a16="http://schemas.microsoft.com/office/drawing/2014/main" id="{CF5F5C6F-5690-4F33-AE81-B29E57BDFC75}"/>
              </a:ext>
            </a:extLst>
          </p:cNvPr>
          <p:cNvSpPr/>
          <p:nvPr/>
        </p:nvSpPr>
        <p:spPr>
          <a:xfrm>
            <a:off x="6650134" y="973520"/>
            <a:ext cx="2027815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8A0187-3356-AA40-9E8C-3FF00C370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7494615"/>
              </p:ext>
            </p:extLst>
          </p:nvPr>
        </p:nvGraphicFramePr>
        <p:xfrm>
          <a:off x="466051" y="973520"/>
          <a:ext cx="8116475" cy="3730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2728">
                  <a:extLst>
                    <a:ext uri="{9D8B030D-6E8A-4147-A177-3AD203B41FA5}">
                      <a16:colId xmlns:a16="http://schemas.microsoft.com/office/drawing/2014/main" val="142116900"/>
                    </a:ext>
                  </a:extLst>
                </a:gridCol>
                <a:gridCol w="3392905">
                  <a:extLst>
                    <a:ext uri="{9D8B030D-6E8A-4147-A177-3AD203B41FA5}">
                      <a16:colId xmlns:a16="http://schemas.microsoft.com/office/drawing/2014/main" val="3294449821"/>
                    </a:ext>
                  </a:extLst>
                </a:gridCol>
                <a:gridCol w="1010653">
                  <a:extLst>
                    <a:ext uri="{9D8B030D-6E8A-4147-A177-3AD203B41FA5}">
                      <a16:colId xmlns:a16="http://schemas.microsoft.com/office/drawing/2014/main" val="1689291219"/>
                    </a:ext>
                  </a:extLst>
                </a:gridCol>
                <a:gridCol w="1844842">
                  <a:extLst>
                    <a:ext uri="{9D8B030D-6E8A-4147-A177-3AD203B41FA5}">
                      <a16:colId xmlns:a16="http://schemas.microsoft.com/office/drawing/2014/main" val="22003311"/>
                    </a:ext>
                  </a:extLst>
                </a:gridCol>
                <a:gridCol w="1275347">
                  <a:extLst>
                    <a:ext uri="{9D8B030D-6E8A-4147-A177-3AD203B41FA5}">
                      <a16:colId xmlns:a16="http://schemas.microsoft.com/office/drawing/2014/main" val="3247851546"/>
                    </a:ext>
                  </a:extLst>
                </a:gridCol>
              </a:tblGrid>
              <a:tr h="41587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ID</a:t>
                      </a:r>
                      <a:endParaRPr lang="en-GB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Description</a:t>
                      </a:r>
                      <a:endParaRPr lang="en-GB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Priority</a:t>
                      </a:r>
                      <a:endParaRPr lang="en-GB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State</a:t>
                      </a:r>
                      <a:endParaRPr lang="en-GB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Contributors</a:t>
                      </a:r>
                      <a:endParaRPr lang="en-GB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630940503"/>
                  </a:ext>
                </a:extLst>
              </a:tr>
              <a:tr h="31434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22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Allow users to report inappropriate content</a:t>
                      </a: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Could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1C72DB">
                        <a:alpha val="1882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5162286"/>
                  </a:ext>
                </a:extLst>
              </a:tr>
              <a:tr h="31266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23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Allow users to change the resolution of the video</a:t>
                      </a: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Could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1C72DB">
                        <a:alpha val="1882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5266583"/>
                  </a:ext>
                </a:extLst>
              </a:tr>
              <a:tr h="29382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24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Auto translate the captions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Won’t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194731"/>
                  </a:ext>
                </a:extLst>
              </a:tr>
              <a:tr h="2604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25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Allow users to upload OER from our app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Won’t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27056"/>
                  </a:ext>
                </a:extLst>
              </a:tr>
              <a:tr h="26438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26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Allow users to collaborative edit notes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Won’t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223197"/>
                  </a:ext>
                </a:extLst>
              </a:tr>
              <a:tr h="24032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27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Allow commenting on OER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Won’t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2641278"/>
                  </a:ext>
                </a:extLst>
              </a:tr>
              <a:tr h="281591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28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Show users’ note to other users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Won’t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943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29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GB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Keep suggesting the same OER to same user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Won’t</a:t>
                      </a:r>
                    </a:p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GB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471284"/>
                  </a:ext>
                </a:extLst>
              </a:tr>
              <a:tr h="364426">
                <a:tc gridSpan="3"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Key Functionalities: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70AD47">
                        <a:alpha val="21176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45%</a:t>
                      </a: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70AD47">
                        <a:alpha val="21176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15077"/>
                  </a:ext>
                </a:extLst>
              </a:tr>
              <a:tr h="387711">
                <a:tc gridSpan="3"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Optional Functionalities: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70AD47">
                        <a:alpha val="21176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8%</a:t>
                      </a: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70AD47">
                        <a:alpha val="21176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8942170"/>
                  </a:ext>
                </a:extLst>
              </a:tr>
            </a:tbl>
          </a:graphicData>
        </a:graphic>
      </p:graphicFrame>
      <p:sp>
        <p:nvSpPr>
          <p:cNvPr id="5" name="矩形 35">
            <a:extLst>
              <a:ext uri="{FF2B5EF4-FFF2-40B4-BE49-F238E27FC236}">
                <a16:creationId xmlns:a16="http://schemas.microsoft.com/office/drawing/2014/main" id="{2DD06167-F379-B946-B19F-127277C1E5B3}"/>
              </a:ext>
            </a:extLst>
          </p:cNvPr>
          <p:cNvSpPr/>
          <p:nvPr/>
        </p:nvSpPr>
        <p:spPr bwMode="auto">
          <a:xfrm>
            <a:off x="130270" y="204421"/>
            <a:ext cx="321902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Achievement</a:t>
            </a:r>
          </a:p>
        </p:txBody>
      </p:sp>
    </p:spTree>
    <p:extLst>
      <p:ext uri="{BB962C8B-B14F-4D97-AF65-F5344CB8AC3E}">
        <p14:creationId xmlns:p14="http://schemas.microsoft.com/office/powerpoint/2010/main" val="413616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F2577D5-38D5-AD4B-8CCF-8C0E9FEE73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897750"/>
              </p:ext>
            </p:extLst>
          </p:nvPr>
        </p:nvGraphicFramePr>
        <p:xfrm>
          <a:off x="254530" y="867905"/>
          <a:ext cx="5279004" cy="3911489"/>
        </p:xfrm>
        <a:graphic>
          <a:graphicData uri="http://schemas.openxmlformats.org/drawingml/2006/table">
            <a:tbl>
              <a:tblPr/>
              <a:tblGrid>
                <a:gridCol w="1759668">
                  <a:extLst>
                    <a:ext uri="{9D8B030D-6E8A-4147-A177-3AD203B41FA5}">
                      <a16:colId xmlns:a16="http://schemas.microsoft.com/office/drawing/2014/main" val="1011867142"/>
                    </a:ext>
                  </a:extLst>
                </a:gridCol>
                <a:gridCol w="1759668">
                  <a:extLst>
                    <a:ext uri="{9D8B030D-6E8A-4147-A177-3AD203B41FA5}">
                      <a16:colId xmlns:a16="http://schemas.microsoft.com/office/drawing/2014/main" val="1039313494"/>
                    </a:ext>
                  </a:extLst>
                </a:gridCol>
                <a:gridCol w="1759668">
                  <a:extLst>
                    <a:ext uri="{9D8B030D-6E8A-4147-A177-3AD203B41FA5}">
                      <a16:colId xmlns:a16="http://schemas.microsoft.com/office/drawing/2014/main" val="1335261150"/>
                    </a:ext>
                  </a:extLst>
                </a:gridCol>
              </a:tblGrid>
              <a:tr h="250929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Part Of Project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Patrick Wu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Yinrui Hu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955951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Client Liaison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70%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30%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5076335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Requirement Analysis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60%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7994810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Research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4450616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UI Design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60%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5165159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Programming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382194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Testing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0665910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Bi-Weekly Reports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60%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455064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Project Website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80%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20%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4217166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Demo Video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70%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30%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2576297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Prototyping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latin typeface="Avenir Next" panose="020B0503020202020204" pitchFamily="34" charset="0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4239758"/>
                  </a:ext>
                </a:extLst>
              </a:tr>
            </a:tbl>
          </a:graphicData>
        </a:graphic>
      </p:graphicFrame>
      <p:sp>
        <p:nvSpPr>
          <p:cNvPr id="4" name="矩形 35">
            <a:extLst>
              <a:ext uri="{FF2B5EF4-FFF2-40B4-BE49-F238E27FC236}">
                <a16:creationId xmlns:a16="http://schemas.microsoft.com/office/drawing/2014/main" id="{96E544CB-386F-984E-860A-1188BF49695E}"/>
              </a:ext>
            </a:extLst>
          </p:cNvPr>
          <p:cNvSpPr/>
          <p:nvPr/>
        </p:nvSpPr>
        <p:spPr bwMode="auto">
          <a:xfrm>
            <a:off x="130270" y="204421"/>
            <a:ext cx="3042821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Contribution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ECB4E2F-9A4F-2B42-9E93-2C32D3171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3046466"/>
              </p:ext>
            </p:extLst>
          </p:nvPr>
        </p:nvGraphicFramePr>
        <p:xfrm>
          <a:off x="5637835" y="1722159"/>
          <a:ext cx="3232788" cy="1691764"/>
        </p:xfrm>
        <a:graphic>
          <a:graphicData uri="http://schemas.openxmlformats.org/drawingml/2006/table">
            <a:tbl>
              <a:tblPr/>
              <a:tblGrid>
                <a:gridCol w="1092903">
                  <a:extLst>
                    <a:ext uri="{9D8B030D-6E8A-4147-A177-3AD203B41FA5}">
                      <a16:colId xmlns:a16="http://schemas.microsoft.com/office/drawing/2014/main" val="592193466"/>
                    </a:ext>
                  </a:extLst>
                </a:gridCol>
                <a:gridCol w="1037694">
                  <a:extLst>
                    <a:ext uri="{9D8B030D-6E8A-4147-A177-3AD203B41FA5}">
                      <a16:colId xmlns:a16="http://schemas.microsoft.com/office/drawing/2014/main" val="1498508083"/>
                    </a:ext>
                  </a:extLst>
                </a:gridCol>
                <a:gridCol w="1102191">
                  <a:extLst>
                    <a:ext uri="{9D8B030D-6E8A-4147-A177-3AD203B41FA5}">
                      <a16:colId xmlns:a16="http://schemas.microsoft.com/office/drawing/2014/main" val="1604432685"/>
                    </a:ext>
                  </a:extLst>
                </a:gridCol>
              </a:tblGrid>
              <a:tr h="43787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GB" sz="1200" b="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200" b="0" dirty="0">
                          <a:effectLst/>
                          <a:latin typeface="Avenir Next" panose="020B0503020202020204" pitchFamily="34" charset="0"/>
                        </a:rPr>
                        <a:t>Patrick Wu</a:t>
                      </a: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200" b="0" dirty="0" err="1">
                          <a:effectLst/>
                          <a:latin typeface="Avenir Next" panose="020B0503020202020204" pitchFamily="34" charset="0"/>
                        </a:rPr>
                        <a:t>Yinrui</a:t>
                      </a:r>
                      <a:r>
                        <a:rPr lang="en-GB" sz="1200" b="0" dirty="0">
                          <a:effectLst/>
                          <a:latin typeface="Avenir Next" panose="020B0503020202020204" pitchFamily="34" charset="0"/>
                        </a:rPr>
                        <a:t> Hu</a:t>
                      </a: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274909"/>
                  </a:ext>
                </a:extLst>
              </a:tr>
              <a:tr h="442604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Overall Contribution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70.0%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30.0%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622460"/>
                  </a:ext>
                </a:extLst>
              </a:tr>
              <a:tr h="796688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Main Roles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Lead Developer, Researcher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latin typeface="Avenir Next" panose="020B0503020202020204" pitchFamily="34" charset="0"/>
                        </a:rPr>
                        <a:t>Tester, </a:t>
                      </a:r>
                    </a:p>
                    <a:p>
                      <a:r>
                        <a:rPr lang="en-GB" sz="1200" dirty="0">
                          <a:latin typeface="Avenir Next" panose="020B0503020202020204" pitchFamily="34" charset="0"/>
                        </a:rPr>
                        <a:t>UI Designer, Video Editor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63289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9933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D9C6BC8E-C144-42D0-9A3B-7AC7D04EE7A5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毕业答辩"/>
</p:tagLst>
</file>

<file path=ppt/theme/theme1.xml><?xml version="1.0" encoding="utf-8"?>
<a:theme xmlns:a="http://schemas.openxmlformats.org/drawingml/2006/main" name="千图网海量PPT模板www.58pic.com​">
  <a:themeElements>
    <a:clrScheme name="答辩蓝色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29323F"/>
      </a:accent1>
      <a:accent2>
        <a:srgbClr val="29323F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标准3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1317</TotalTime>
  <Words>595</Words>
  <Application>Microsoft Macintosh PowerPoint</Application>
  <PresentationFormat>On-screen Show (16:9)</PresentationFormat>
  <Paragraphs>203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等线</vt:lpstr>
      <vt:lpstr>Arial</vt:lpstr>
      <vt:lpstr>Avenir Next</vt:lpstr>
      <vt:lpstr>Calibri</vt:lpstr>
      <vt:lpstr>Calibri Light</vt:lpstr>
      <vt:lpstr>千图网海量PPT模板www.58pic.com​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Wu, Patrick</cp:lastModifiedBy>
  <cp:revision>405</cp:revision>
  <dcterms:created xsi:type="dcterms:W3CDTF">2017-05-01T12:27:42Z</dcterms:created>
  <dcterms:modified xsi:type="dcterms:W3CDTF">2020-01-24T04:57:35Z</dcterms:modified>
</cp:coreProperties>
</file>

<file path=docProps/thumbnail.jpeg>
</file>